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266" r:id="rId7"/>
    <p:sldId id="260" r:id="rId8"/>
    <p:sldId id="261" r:id="rId9"/>
    <p:sldId id="262" r:id="rId10"/>
    <p:sldId id="263" r:id="rId11"/>
    <p:sldId id="267" r:id="rId12"/>
    <p:sldId id="268" r:id="rId13"/>
    <p:sldId id="264" r:id="rId14"/>
    <p:sldId id="270" r:id="rId15"/>
    <p:sldId id="271" r:id="rId16"/>
    <p:sldId id="281" r:id="rId17"/>
    <p:sldId id="269" r:id="rId18"/>
    <p:sldId id="272" r:id="rId19"/>
    <p:sldId id="274" r:id="rId20"/>
    <p:sldId id="282" r:id="rId21"/>
    <p:sldId id="279" r:id="rId22"/>
    <p:sldId id="280" r:id="rId23"/>
    <p:sldId id="27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464" y="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54DE59-CBBE-4015-97D0-8CCE0446C33D}" type="doc">
      <dgm:prSet loTypeId="urn:microsoft.com/office/officeart/2005/8/layout/chevron2" loCatId="process" qsTypeId="urn:microsoft.com/office/officeart/2005/8/quickstyle/simple3" qsCatId="simple" csTypeId="urn:microsoft.com/office/officeart/2005/8/colors/colorful1#1" csCatId="colorful" phldr="1"/>
      <dgm:spPr/>
      <dgm:t>
        <a:bodyPr/>
        <a:lstStyle/>
        <a:p>
          <a:endParaRPr lang="en-US"/>
        </a:p>
      </dgm:t>
    </dgm:pt>
    <dgm:pt modelId="{58261430-DC08-4FFF-9048-04D33255CC4A}">
      <dgm:prSet phldrT="[Text]"/>
      <dgm:spPr/>
      <dgm:t>
        <a:bodyPr/>
        <a:lstStyle/>
        <a:p>
          <a:r>
            <a:rPr lang="en-SG" dirty="0"/>
            <a:t>1</a:t>
          </a:r>
          <a:endParaRPr lang="en-US" dirty="0"/>
        </a:p>
      </dgm:t>
    </dgm:pt>
    <dgm:pt modelId="{7F55C6B7-D4F2-4BB0-9EF3-12247A454133}" type="parTrans" cxnId="{863D3348-126B-4A6F-9015-EFB9FAF977F0}">
      <dgm:prSet/>
      <dgm:spPr/>
      <dgm:t>
        <a:bodyPr/>
        <a:lstStyle/>
        <a:p>
          <a:endParaRPr lang="en-US"/>
        </a:p>
      </dgm:t>
    </dgm:pt>
    <dgm:pt modelId="{D16DBE6A-0D2B-456B-A9BE-6CCDEDA3144E}" type="sibTrans" cxnId="{863D3348-126B-4A6F-9015-EFB9FAF977F0}">
      <dgm:prSet/>
      <dgm:spPr/>
      <dgm:t>
        <a:bodyPr/>
        <a:lstStyle/>
        <a:p>
          <a:endParaRPr lang="en-US"/>
        </a:p>
      </dgm:t>
    </dgm:pt>
    <dgm:pt modelId="{97CBFF20-729A-4328-A6D0-CC709962199C}">
      <dgm:prSet phldrT="[Text]" custT="1"/>
      <dgm:spPr/>
      <dgm:t>
        <a:bodyPr/>
        <a:lstStyle/>
        <a:p>
          <a:pPr algn="ctr"/>
          <a:r>
            <a:rPr lang="en-SG" sz="2400" b="1" dirty="0"/>
            <a:t>Overview of SRCS- Somaliland</a:t>
          </a:r>
          <a:endParaRPr lang="en-US" sz="2400" dirty="0"/>
        </a:p>
      </dgm:t>
    </dgm:pt>
    <dgm:pt modelId="{9CF85085-AAE3-4F82-ADCB-80E0F2232E92}" type="parTrans" cxnId="{10A6C8B4-DAFD-4AB7-9AC1-EA5ED4EF064A}">
      <dgm:prSet/>
      <dgm:spPr/>
      <dgm:t>
        <a:bodyPr/>
        <a:lstStyle/>
        <a:p>
          <a:endParaRPr lang="en-US"/>
        </a:p>
      </dgm:t>
    </dgm:pt>
    <dgm:pt modelId="{536B023E-EB09-400B-9B25-503B2AC8FCFA}" type="sibTrans" cxnId="{10A6C8B4-DAFD-4AB7-9AC1-EA5ED4EF064A}">
      <dgm:prSet/>
      <dgm:spPr/>
      <dgm:t>
        <a:bodyPr/>
        <a:lstStyle/>
        <a:p>
          <a:endParaRPr lang="en-US"/>
        </a:p>
      </dgm:t>
    </dgm:pt>
    <dgm:pt modelId="{86880DAE-4D7B-407B-9673-79AB11391FE2}">
      <dgm:prSet phldrT="[Text]"/>
      <dgm:spPr/>
      <dgm:t>
        <a:bodyPr/>
        <a:lstStyle/>
        <a:p>
          <a:r>
            <a:rPr lang="en-SG" dirty="0"/>
            <a:t>2</a:t>
          </a:r>
          <a:endParaRPr lang="en-US" dirty="0"/>
        </a:p>
      </dgm:t>
    </dgm:pt>
    <dgm:pt modelId="{07B16304-1E8F-4F9D-9906-1631E5FE8D98}" type="parTrans" cxnId="{2C75A6C4-E233-4330-8B7D-C3E99CD139E9}">
      <dgm:prSet/>
      <dgm:spPr/>
      <dgm:t>
        <a:bodyPr/>
        <a:lstStyle/>
        <a:p>
          <a:endParaRPr lang="en-US"/>
        </a:p>
      </dgm:t>
    </dgm:pt>
    <dgm:pt modelId="{19E4FA9C-01DD-4EC9-8722-48D7488CAC4E}" type="sibTrans" cxnId="{2C75A6C4-E233-4330-8B7D-C3E99CD139E9}">
      <dgm:prSet/>
      <dgm:spPr/>
      <dgm:t>
        <a:bodyPr/>
        <a:lstStyle/>
        <a:p>
          <a:endParaRPr lang="en-US"/>
        </a:p>
      </dgm:t>
    </dgm:pt>
    <dgm:pt modelId="{3197C29C-5D1F-4503-8A05-0A8FF83B6A5A}">
      <dgm:prSet phldrT="[Text]" custT="1"/>
      <dgm:spPr/>
      <dgm:t>
        <a:bodyPr/>
        <a:lstStyle/>
        <a:p>
          <a:pPr algn="ctr"/>
          <a:r>
            <a:rPr lang="en-US" sz="2400" b="1" dirty="0"/>
            <a:t>List of Projects and the Supported Partner</a:t>
          </a:r>
          <a:endParaRPr lang="en-US" sz="2400" dirty="0"/>
        </a:p>
      </dgm:t>
    </dgm:pt>
    <dgm:pt modelId="{3D621D96-CB4B-4C09-A5AD-B080B40D6AB5}" type="parTrans" cxnId="{3868B46C-6082-48E5-841A-66D7E9D1E717}">
      <dgm:prSet/>
      <dgm:spPr/>
      <dgm:t>
        <a:bodyPr/>
        <a:lstStyle/>
        <a:p>
          <a:endParaRPr lang="en-US"/>
        </a:p>
      </dgm:t>
    </dgm:pt>
    <dgm:pt modelId="{7543145A-B9C7-40FC-B85E-EDBACB3D4922}" type="sibTrans" cxnId="{3868B46C-6082-48E5-841A-66D7E9D1E717}">
      <dgm:prSet/>
      <dgm:spPr/>
      <dgm:t>
        <a:bodyPr/>
        <a:lstStyle/>
        <a:p>
          <a:endParaRPr lang="en-US"/>
        </a:p>
      </dgm:t>
    </dgm:pt>
    <dgm:pt modelId="{A37DCD32-42FB-4CC3-A971-575424A25D17}">
      <dgm:prSet phldrT="[Text]"/>
      <dgm:spPr/>
      <dgm:t>
        <a:bodyPr/>
        <a:lstStyle/>
        <a:p>
          <a:r>
            <a:rPr lang="en-SG" dirty="0"/>
            <a:t>3</a:t>
          </a:r>
          <a:endParaRPr lang="en-US" dirty="0"/>
        </a:p>
      </dgm:t>
    </dgm:pt>
    <dgm:pt modelId="{92CB09DD-1151-4E08-B7ED-C0668C49A105}" type="parTrans" cxnId="{68FA65CA-BBEB-4616-A53F-931D43192832}">
      <dgm:prSet/>
      <dgm:spPr/>
      <dgm:t>
        <a:bodyPr/>
        <a:lstStyle/>
        <a:p>
          <a:endParaRPr lang="en-US"/>
        </a:p>
      </dgm:t>
    </dgm:pt>
    <dgm:pt modelId="{CBEB68F7-74FF-4BCD-AE51-625105B04A02}" type="sibTrans" cxnId="{68FA65CA-BBEB-4616-A53F-931D43192832}">
      <dgm:prSet/>
      <dgm:spPr/>
      <dgm:t>
        <a:bodyPr/>
        <a:lstStyle/>
        <a:p>
          <a:endParaRPr lang="en-US"/>
        </a:p>
      </dgm:t>
    </dgm:pt>
    <dgm:pt modelId="{E8750AC0-A451-44F6-AE4F-011C59D50C53}">
      <dgm:prSet phldrT="[Text]" custT="1"/>
      <dgm:spPr/>
      <dgm:t>
        <a:bodyPr/>
        <a:lstStyle/>
        <a:p>
          <a:pPr algn="ctr"/>
          <a:r>
            <a:rPr lang="en-SG" sz="2400" b="1" dirty="0"/>
            <a:t>Programme Project Update </a:t>
          </a:r>
          <a:r>
            <a:rPr lang="en-SG" sz="2400" b="1" dirty="0">
              <a:solidFill>
                <a:srgbClr val="FF0000"/>
              </a:solidFill>
            </a:rPr>
            <a:t>( Year In Numbers</a:t>
          </a:r>
          <a:r>
            <a:rPr lang="en-SG" sz="2400" b="1" dirty="0"/>
            <a:t>)</a:t>
          </a:r>
          <a:endParaRPr lang="en-US" sz="2400" b="1" dirty="0"/>
        </a:p>
      </dgm:t>
    </dgm:pt>
    <dgm:pt modelId="{BBA61024-F18A-4A7D-8030-085B8834FC0C}" type="parTrans" cxnId="{58C16714-C3DE-4A16-8E00-A959A64F2098}">
      <dgm:prSet/>
      <dgm:spPr/>
      <dgm:t>
        <a:bodyPr/>
        <a:lstStyle/>
        <a:p>
          <a:endParaRPr lang="en-US"/>
        </a:p>
      </dgm:t>
    </dgm:pt>
    <dgm:pt modelId="{702AB7A8-EAEE-494C-BB52-1961B1D97CC6}" type="sibTrans" cxnId="{58C16714-C3DE-4A16-8E00-A959A64F2098}">
      <dgm:prSet/>
      <dgm:spPr/>
      <dgm:t>
        <a:bodyPr/>
        <a:lstStyle/>
        <a:p>
          <a:endParaRPr lang="en-US"/>
        </a:p>
      </dgm:t>
    </dgm:pt>
    <dgm:pt modelId="{E5CFF77E-E072-42C8-86BF-E08A844CB862}" type="pres">
      <dgm:prSet presAssocID="{CB54DE59-CBBE-4015-97D0-8CCE0446C33D}" presName="linearFlow" presStyleCnt="0">
        <dgm:presLayoutVars>
          <dgm:dir/>
          <dgm:animLvl val="lvl"/>
          <dgm:resizeHandles val="exact"/>
        </dgm:presLayoutVars>
      </dgm:prSet>
      <dgm:spPr/>
    </dgm:pt>
    <dgm:pt modelId="{5AD19BFE-3F4D-4061-9EED-2DB0132E3AA1}" type="pres">
      <dgm:prSet presAssocID="{58261430-DC08-4FFF-9048-04D33255CC4A}" presName="composite" presStyleCnt="0"/>
      <dgm:spPr/>
    </dgm:pt>
    <dgm:pt modelId="{146E2CF5-BE76-4FB7-BC36-EC094B663549}" type="pres">
      <dgm:prSet presAssocID="{58261430-DC08-4FFF-9048-04D33255CC4A}" presName="parentText" presStyleLbl="alignNode1" presStyleIdx="0" presStyleCnt="3">
        <dgm:presLayoutVars>
          <dgm:chMax val="1"/>
          <dgm:bulletEnabled val="1"/>
        </dgm:presLayoutVars>
      </dgm:prSet>
      <dgm:spPr/>
    </dgm:pt>
    <dgm:pt modelId="{72D33DC7-3DE8-4126-BFF1-350F80E744C9}" type="pres">
      <dgm:prSet presAssocID="{58261430-DC08-4FFF-9048-04D33255CC4A}" presName="descendantText" presStyleLbl="alignAcc1" presStyleIdx="0" presStyleCnt="3" custLinFactNeighborX="-788" custLinFactNeighborY="10309">
        <dgm:presLayoutVars>
          <dgm:bulletEnabled val="1"/>
        </dgm:presLayoutVars>
      </dgm:prSet>
      <dgm:spPr/>
    </dgm:pt>
    <dgm:pt modelId="{E5EA909B-9122-487A-82A4-7F147767AD70}" type="pres">
      <dgm:prSet presAssocID="{D16DBE6A-0D2B-456B-A9BE-6CCDEDA3144E}" presName="sp" presStyleCnt="0"/>
      <dgm:spPr/>
    </dgm:pt>
    <dgm:pt modelId="{CE64D728-31C3-49BA-829D-015A773B6245}" type="pres">
      <dgm:prSet presAssocID="{86880DAE-4D7B-407B-9673-79AB11391FE2}" presName="composite" presStyleCnt="0"/>
      <dgm:spPr/>
    </dgm:pt>
    <dgm:pt modelId="{67A020F8-FBC1-4F91-8EDC-6B409A5FEB08}" type="pres">
      <dgm:prSet presAssocID="{86880DAE-4D7B-407B-9673-79AB11391FE2}" presName="parentText" presStyleLbl="alignNode1" presStyleIdx="1" presStyleCnt="3">
        <dgm:presLayoutVars>
          <dgm:chMax val="1"/>
          <dgm:bulletEnabled val="1"/>
        </dgm:presLayoutVars>
      </dgm:prSet>
      <dgm:spPr/>
    </dgm:pt>
    <dgm:pt modelId="{884A8E26-8067-4948-99B0-1E3547F16155}" type="pres">
      <dgm:prSet presAssocID="{86880DAE-4D7B-407B-9673-79AB11391FE2}" presName="descendantText" presStyleLbl="alignAcc1" presStyleIdx="1" presStyleCnt="3">
        <dgm:presLayoutVars>
          <dgm:bulletEnabled val="1"/>
        </dgm:presLayoutVars>
      </dgm:prSet>
      <dgm:spPr/>
    </dgm:pt>
    <dgm:pt modelId="{70412860-47EB-4313-AFDB-01AE4BEBD02D}" type="pres">
      <dgm:prSet presAssocID="{19E4FA9C-01DD-4EC9-8722-48D7488CAC4E}" presName="sp" presStyleCnt="0"/>
      <dgm:spPr/>
    </dgm:pt>
    <dgm:pt modelId="{C95CE16C-3FAA-4360-B298-D0EBA28B5160}" type="pres">
      <dgm:prSet presAssocID="{A37DCD32-42FB-4CC3-A971-575424A25D17}" presName="composite" presStyleCnt="0"/>
      <dgm:spPr/>
    </dgm:pt>
    <dgm:pt modelId="{B540BE86-EB5F-4FCA-A16D-6ABD34AF3669}" type="pres">
      <dgm:prSet presAssocID="{A37DCD32-42FB-4CC3-A971-575424A25D17}" presName="parentText" presStyleLbl="alignNode1" presStyleIdx="2" presStyleCnt="3">
        <dgm:presLayoutVars>
          <dgm:chMax val="1"/>
          <dgm:bulletEnabled val="1"/>
        </dgm:presLayoutVars>
      </dgm:prSet>
      <dgm:spPr/>
    </dgm:pt>
    <dgm:pt modelId="{503DABD0-D1A2-438F-8877-C370F5C462D3}" type="pres">
      <dgm:prSet presAssocID="{A37DCD32-42FB-4CC3-A971-575424A25D17}" presName="descendantText" presStyleLbl="alignAcc1" presStyleIdx="2" presStyleCnt="3">
        <dgm:presLayoutVars>
          <dgm:bulletEnabled val="1"/>
        </dgm:presLayoutVars>
      </dgm:prSet>
      <dgm:spPr/>
    </dgm:pt>
  </dgm:ptLst>
  <dgm:cxnLst>
    <dgm:cxn modelId="{58C16714-C3DE-4A16-8E00-A959A64F2098}" srcId="{A37DCD32-42FB-4CC3-A971-575424A25D17}" destId="{E8750AC0-A451-44F6-AE4F-011C59D50C53}" srcOrd="0" destOrd="0" parTransId="{BBA61024-F18A-4A7D-8030-085B8834FC0C}" sibTransId="{702AB7A8-EAEE-494C-BB52-1961B1D97CC6}"/>
    <dgm:cxn modelId="{CB033925-CAD7-4FA6-8E6B-2A07A9A06960}" type="presOf" srcId="{97CBFF20-729A-4328-A6D0-CC709962199C}" destId="{72D33DC7-3DE8-4126-BFF1-350F80E744C9}" srcOrd="0" destOrd="0" presId="urn:microsoft.com/office/officeart/2005/8/layout/chevron2"/>
    <dgm:cxn modelId="{1911823E-9BBE-485D-937F-2DED7F25AFD8}" type="presOf" srcId="{CB54DE59-CBBE-4015-97D0-8CCE0446C33D}" destId="{E5CFF77E-E072-42C8-86BF-E08A844CB862}" srcOrd="0" destOrd="0" presId="urn:microsoft.com/office/officeart/2005/8/layout/chevron2"/>
    <dgm:cxn modelId="{863D3348-126B-4A6F-9015-EFB9FAF977F0}" srcId="{CB54DE59-CBBE-4015-97D0-8CCE0446C33D}" destId="{58261430-DC08-4FFF-9048-04D33255CC4A}" srcOrd="0" destOrd="0" parTransId="{7F55C6B7-D4F2-4BB0-9EF3-12247A454133}" sibTransId="{D16DBE6A-0D2B-456B-A9BE-6CCDEDA3144E}"/>
    <dgm:cxn modelId="{00F2A748-C3D5-4A7B-9371-3655519876F7}" type="presOf" srcId="{58261430-DC08-4FFF-9048-04D33255CC4A}" destId="{146E2CF5-BE76-4FB7-BC36-EC094B663549}" srcOrd="0" destOrd="0" presId="urn:microsoft.com/office/officeart/2005/8/layout/chevron2"/>
    <dgm:cxn modelId="{3868B46C-6082-48E5-841A-66D7E9D1E717}" srcId="{86880DAE-4D7B-407B-9673-79AB11391FE2}" destId="{3197C29C-5D1F-4503-8A05-0A8FF83B6A5A}" srcOrd="0" destOrd="0" parTransId="{3D621D96-CB4B-4C09-A5AD-B080B40D6AB5}" sibTransId="{7543145A-B9C7-40FC-B85E-EDBACB3D4922}"/>
    <dgm:cxn modelId="{5D304DA3-911A-451F-A536-9115F19E2D2F}" type="presOf" srcId="{E8750AC0-A451-44F6-AE4F-011C59D50C53}" destId="{503DABD0-D1A2-438F-8877-C370F5C462D3}" srcOrd="0" destOrd="0" presId="urn:microsoft.com/office/officeart/2005/8/layout/chevron2"/>
    <dgm:cxn modelId="{15880AA5-4BB0-42A3-97F3-F73954AC30C8}" type="presOf" srcId="{86880DAE-4D7B-407B-9673-79AB11391FE2}" destId="{67A020F8-FBC1-4F91-8EDC-6B409A5FEB08}" srcOrd="0" destOrd="0" presId="urn:microsoft.com/office/officeart/2005/8/layout/chevron2"/>
    <dgm:cxn modelId="{10A6C8B4-DAFD-4AB7-9AC1-EA5ED4EF064A}" srcId="{58261430-DC08-4FFF-9048-04D33255CC4A}" destId="{97CBFF20-729A-4328-A6D0-CC709962199C}" srcOrd="0" destOrd="0" parTransId="{9CF85085-AAE3-4F82-ADCB-80E0F2232E92}" sibTransId="{536B023E-EB09-400B-9B25-503B2AC8FCFA}"/>
    <dgm:cxn modelId="{A0EBA8C2-A969-412C-B058-78800729C1EB}" type="presOf" srcId="{A37DCD32-42FB-4CC3-A971-575424A25D17}" destId="{B540BE86-EB5F-4FCA-A16D-6ABD34AF3669}" srcOrd="0" destOrd="0" presId="urn:microsoft.com/office/officeart/2005/8/layout/chevron2"/>
    <dgm:cxn modelId="{2C75A6C4-E233-4330-8B7D-C3E99CD139E9}" srcId="{CB54DE59-CBBE-4015-97D0-8CCE0446C33D}" destId="{86880DAE-4D7B-407B-9673-79AB11391FE2}" srcOrd="1" destOrd="0" parTransId="{07B16304-1E8F-4F9D-9906-1631E5FE8D98}" sibTransId="{19E4FA9C-01DD-4EC9-8722-48D7488CAC4E}"/>
    <dgm:cxn modelId="{68FA65CA-BBEB-4616-A53F-931D43192832}" srcId="{CB54DE59-CBBE-4015-97D0-8CCE0446C33D}" destId="{A37DCD32-42FB-4CC3-A971-575424A25D17}" srcOrd="2" destOrd="0" parTransId="{92CB09DD-1151-4E08-B7ED-C0668C49A105}" sibTransId="{CBEB68F7-74FF-4BCD-AE51-625105B04A02}"/>
    <dgm:cxn modelId="{94609FFB-3076-4BBF-BE16-8D9D503BB84B}" type="presOf" srcId="{3197C29C-5D1F-4503-8A05-0A8FF83B6A5A}" destId="{884A8E26-8067-4948-99B0-1E3547F16155}" srcOrd="0" destOrd="0" presId="urn:microsoft.com/office/officeart/2005/8/layout/chevron2"/>
    <dgm:cxn modelId="{9B4FF00B-80B7-4B8C-B3D7-3F45104E85D6}" type="presParOf" srcId="{E5CFF77E-E072-42C8-86BF-E08A844CB862}" destId="{5AD19BFE-3F4D-4061-9EED-2DB0132E3AA1}" srcOrd="0" destOrd="0" presId="urn:microsoft.com/office/officeart/2005/8/layout/chevron2"/>
    <dgm:cxn modelId="{4E1EEF4B-484A-4147-AC32-4879BA6D7D83}" type="presParOf" srcId="{5AD19BFE-3F4D-4061-9EED-2DB0132E3AA1}" destId="{146E2CF5-BE76-4FB7-BC36-EC094B663549}" srcOrd="0" destOrd="0" presId="urn:microsoft.com/office/officeart/2005/8/layout/chevron2"/>
    <dgm:cxn modelId="{BCACEE87-B0B7-4FD0-8F54-F3D2156913BA}" type="presParOf" srcId="{5AD19BFE-3F4D-4061-9EED-2DB0132E3AA1}" destId="{72D33DC7-3DE8-4126-BFF1-350F80E744C9}" srcOrd="1" destOrd="0" presId="urn:microsoft.com/office/officeart/2005/8/layout/chevron2"/>
    <dgm:cxn modelId="{F12B3015-2344-49BA-9667-4CC9866C56B5}" type="presParOf" srcId="{E5CFF77E-E072-42C8-86BF-E08A844CB862}" destId="{E5EA909B-9122-487A-82A4-7F147767AD70}" srcOrd="1" destOrd="0" presId="urn:microsoft.com/office/officeart/2005/8/layout/chevron2"/>
    <dgm:cxn modelId="{F2E3AC24-16D9-4D01-B4FC-BBBC3E11B5EA}" type="presParOf" srcId="{E5CFF77E-E072-42C8-86BF-E08A844CB862}" destId="{CE64D728-31C3-49BA-829D-015A773B6245}" srcOrd="2" destOrd="0" presId="urn:microsoft.com/office/officeart/2005/8/layout/chevron2"/>
    <dgm:cxn modelId="{394F63D3-E7F6-43BF-AA76-20FD5EA4AD66}" type="presParOf" srcId="{CE64D728-31C3-49BA-829D-015A773B6245}" destId="{67A020F8-FBC1-4F91-8EDC-6B409A5FEB08}" srcOrd="0" destOrd="0" presId="urn:microsoft.com/office/officeart/2005/8/layout/chevron2"/>
    <dgm:cxn modelId="{042BB6DB-340A-42A8-A157-1ECB1C9C866E}" type="presParOf" srcId="{CE64D728-31C3-49BA-829D-015A773B6245}" destId="{884A8E26-8067-4948-99B0-1E3547F16155}" srcOrd="1" destOrd="0" presId="urn:microsoft.com/office/officeart/2005/8/layout/chevron2"/>
    <dgm:cxn modelId="{EBD44B48-EE76-4FB4-9A15-8B377D82CDD6}" type="presParOf" srcId="{E5CFF77E-E072-42C8-86BF-E08A844CB862}" destId="{70412860-47EB-4313-AFDB-01AE4BEBD02D}" srcOrd="3" destOrd="0" presId="urn:microsoft.com/office/officeart/2005/8/layout/chevron2"/>
    <dgm:cxn modelId="{FB7B9910-F82C-4C6D-87DA-991E59CE012F}" type="presParOf" srcId="{E5CFF77E-E072-42C8-86BF-E08A844CB862}" destId="{C95CE16C-3FAA-4360-B298-D0EBA28B5160}" srcOrd="4" destOrd="0" presId="urn:microsoft.com/office/officeart/2005/8/layout/chevron2"/>
    <dgm:cxn modelId="{1785DAC6-539A-4CD9-8AC7-0665BDFD964F}" type="presParOf" srcId="{C95CE16C-3FAA-4360-B298-D0EBA28B5160}" destId="{B540BE86-EB5F-4FCA-A16D-6ABD34AF3669}" srcOrd="0" destOrd="0" presId="urn:microsoft.com/office/officeart/2005/8/layout/chevron2"/>
    <dgm:cxn modelId="{C8A8D899-1ED8-4D82-8B69-0888E482FB52}" type="presParOf" srcId="{C95CE16C-3FAA-4360-B298-D0EBA28B5160}" destId="{503DABD0-D1A2-438F-8877-C370F5C462D3}"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54DE59-CBBE-4015-97D0-8CCE0446C33D}" type="doc">
      <dgm:prSet loTypeId="urn:microsoft.com/office/officeart/2005/8/layout/chevron2" loCatId="process" qsTypeId="urn:microsoft.com/office/officeart/2005/8/quickstyle/simple3" qsCatId="simple" csTypeId="urn:microsoft.com/office/officeart/2005/8/colors/colorful1#2" csCatId="colorful" phldr="1"/>
      <dgm:spPr/>
      <dgm:t>
        <a:bodyPr/>
        <a:lstStyle/>
        <a:p>
          <a:endParaRPr lang="en-US"/>
        </a:p>
      </dgm:t>
    </dgm:pt>
    <dgm:pt modelId="{58261430-DC08-4FFF-9048-04D33255CC4A}">
      <dgm:prSet phldrT="[Text]"/>
      <dgm:spPr/>
      <dgm:t>
        <a:bodyPr/>
        <a:lstStyle/>
        <a:p>
          <a:r>
            <a:rPr lang="en-SG" dirty="0"/>
            <a:t>4</a:t>
          </a:r>
          <a:endParaRPr lang="en-US" dirty="0"/>
        </a:p>
      </dgm:t>
    </dgm:pt>
    <dgm:pt modelId="{7F55C6B7-D4F2-4BB0-9EF3-12247A454133}" type="parTrans" cxnId="{863D3348-126B-4A6F-9015-EFB9FAF977F0}">
      <dgm:prSet/>
      <dgm:spPr/>
      <dgm:t>
        <a:bodyPr/>
        <a:lstStyle/>
        <a:p>
          <a:endParaRPr lang="en-US"/>
        </a:p>
      </dgm:t>
    </dgm:pt>
    <dgm:pt modelId="{D16DBE6A-0D2B-456B-A9BE-6CCDEDA3144E}" type="sibTrans" cxnId="{863D3348-126B-4A6F-9015-EFB9FAF977F0}">
      <dgm:prSet/>
      <dgm:spPr/>
      <dgm:t>
        <a:bodyPr/>
        <a:lstStyle/>
        <a:p>
          <a:endParaRPr lang="en-US"/>
        </a:p>
      </dgm:t>
    </dgm:pt>
    <dgm:pt modelId="{97CBFF20-729A-4328-A6D0-CC709962199C}">
      <dgm:prSet phldrT="[Text]" custT="1"/>
      <dgm:spPr/>
      <dgm:t>
        <a:bodyPr/>
        <a:lstStyle/>
        <a:p>
          <a:pPr algn="ctr"/>
          <a:r>
            <a:rPr lang="en-US" sz="2400" b="1" dirty="0"/>
            <a:t>National Society Development </a:t>
          </a:r>
          <a:r>
            <a:rPr lang="en-US" sz="2800" b="1" dirty="0">
              <a:solidFill>
                <a:srgbClr val="FF0000"/>
              </a:solidFill>
            </a:rPr>
            <a:t>(NSD)</a:t>
          </a:r>
          <a:endParaRPr lang="en-US" sz="2400" b="1" dirty="0">
            <a:solidFill>
              <a:srgbClr val="FF0000"/>
            </a:solidFill>
          </a:endParaRPr>
        </a:p>
      </dgm:t>
    </dgm:pt>
    <dgm:pt modelId="{9CF85085-AAE3-4F82-ADCB-80E0F2232E92}" type="parTrans" cxnId="{10A6C8B4-DAFD-4AB7-9AC1-EA5ED4EF064A}">
      <dgm:prSet/>
      <dgm:spPr/>
      <dgm:t>
        <a:bodyPr/>
        <a:lstStyle/>
        <a:p>
          <a:endParaRPr lang="en-US"/>
        </a:p>
      </dgm:t>
    </dgm:pt>
    <dgm:pt modelId="{536B023E-EB09-400B-9B25-503B2AC8FCFA}" type="sibTrans" cxnId="{10A6C8B4-DAFD-4AB7-9AC1-EA5ED4EF064A}">
      <dgm:prSet/>
      <dgm:spPr/>
      <dgm:t>
        <a:bodyPr/>
        <a:lstStyle/>
        <a:p>
          <a:endParaRPr lang="en-US"/>
        </a:p>
      </dgm:t>
    </dgm:pt>
    <dgm:pt modelId="{86880DAE-4D7B-407B-9673-79AB11391FE2}">
      <dgm:prSet phldrT="[Text]"/>
      <dgm:spPr/>
      <dgm:t>
        <a:bodyPr/>
        <a:lstStyle/>
        <a:p>
          <a:r>
            <a:rPr lang="en-SG" dirty="0"/>
            <a:t>5</a:t>
          </a:r>
          <a:endParaRPr lang="en-US" dirty="0"/>
        </a:p>
      </dgm:t>
    </dgm:pt>
    <dgm:pt modelId="{07B16304-1E8F-4F9D-9906-1631E5FE8D98}" type="parTrans" cxnId="{2C75A6C4-E233-4330-8B7D-C3E99CD139E9}">
      <dgm:prSet/>
      <dgm:spPr/>
      <dgm:t>
        <a:bodyPr/>
        <a:lstStyle/>
        <a:p>
          <a:endParaRPr lang="en-US"/>
        </a:p>
      </dgm:t>
    </dgm:pt>
    <dgm:pt modelId="{19E4FA9C-01DD-4EC9-8722-48D7488CAC4E}" type="sibTrans" cxnId="{2C75A6C4-E233-4330-8B7D-C3E99CD139E9}">
      <dgm:prSet/>
      <dgm:spPr/>
      <dgm:t>
        <a:bodyPr/>
        <a:lstStyle/>
        <a:p>
          <a:endParaRPr lang="en-US"/>
        </a:p>
      </dgm:t>
    </dgm:pt>
    <dgm:pt modelId="{3197C29C-5D1F-4503-8A05-0A8FF83B6A5A}">
      <dgm:prSet phldrT="[Text]" custT="1"/>
      <dgm:spPr/>
      <dgm:t>
        <a:bodyPr/>
        <a:lstStyle/>
        <a:p>
          <a:pPr algn="ctr"/>
          <a:r>
            <a:rPr lang="en-SG" sz="2800" b="1" dirty="0"/>
            <a:t>Challenges</a:t>
          </a:r>
          <a:endParaRPr lang="en-US" sz="2800" b="1" dirty="0"/>
        </a:p>
      </dgm:t>
    </dgm:pt>
    <dgm:pt modelId="{3D621D96-CB4B-4C09-A5AD-B080B40D6AB5}" type="parTrans" cxnId="{3868B46C-6082-48E5-841A-66D7E9D1E717}">
      <dgm:prSet/>
      <dgm:spPr/>
      <dgm:t>
        <a:bodyPr/>
        <a:lstStyle/>
        <a:p>
          <a:endParaRPr lang="en-US"/>
        </a:p>
      </dgm:t>
    </dgm:pt>
    <dgm:pt modelId="{7543145A-B9C7-40FC-B85E-EDBACB3D4922}" type="sibTrans" cxnId="{3868B46C-6082-48E5-841A-66D7E9D1E717}">
      <dgm:prSet/>
      <dgm:spPr/>
      <dgm:t>
        <a:bodyPr/>
        <a:lstStyle/>
        <a:p>
          <a:endParaRPr lang="en-US"/>
        </a:p>
      </dgm:t>
    </dgm:pt>
    <dgm:pt modelId="{A37DCD32-42FB-4CC3-A971-575424A25D17}">
      <dgm:prSet phldrT="[Text]"/>
      <dgm:spPr/>
      <dgm:t>
        <a:bodyPr/>
        <a:lstStyle/>
        <a:p>
          <a:r>
            <a:rPr lang="en-SG" dirty="0"/>
            <a:t>6</a:t>
          </a:r>
          <a:endParaRPr lang="en-US" dirty="0"/>
        </a:p>
      </dgm:t>
    </dgm:pt>
    <dgm:pt modelId="{92CB09DD-1151-4E08-B7ED-C0668C49A105}" type="parTrans" cxnId="{68FA65CA-BBEB-4616-A53F-931D43192832}">
      <dgm:prSet/>
      <dgm:spPr/>
      <dgm:t>
        <a:bodyPr/>
        <a:lstStyle/>
        <a:p>
          <a:endParaRPr lang="en-US"/>
        </a:p>
      </dgm:t>
    </dgm:pt>
    <dgm:pt modelId="{CBEB68F7-74FF-4BCD-AE51-625105B04A02}" type="sibTrans" cxnId="{68FA65CA-BBEB-4616-A53F-931D43192832}">
      <dgm:prSet/>
      <dgm:spPr/>
      <dgm:t>
        <a:bodyPr/>
        <a:lstStyle/>
        <a:p>
          <a:endParaRPr lang="en-US"/>
        </a:p>
      </dgm:t>
    </dgm:pt>
    <dgm:pt modelId="{434A5084-0208-4BC4-A9C6-A7EA31A9D813}">
      <dgm:prSet custT="1"/>
      <dgm:spPr/>
      <dgm:t>
        <a:bodyPr/>
        <a:lstStyle/>
        <a:p>
          <a:pPr algn="ctr"/>
          <a:r>
            <a:rPr lang="en-SG" sz="2400" b="1" dirty="0"/>
            <a:t>Recommendations</a:t>
          </a:r>
          <a:endParaRPr lang="en-US" sz="1800" b="1" dirty="0"/>
        </a:p>
      </dgm:t>
    </dgm:pt>
    <dgm:pt modelId="{5AA76479-5CDC-4022-BBFB-8D29176C7D7F}" type="parTrans" cxnId="{9E4EEE77-04F4-41CC-A067-C7840482C46F}">
      <dgm:prSet/>
      <dgm:spPr/>
      <dgm:t>
        <a:bodyPr/>
        <a:lstStyle/>
        <a:p>
          <a:endParaRPr lang="en-US"/>
        </a:p>
      </dgm:t>
    </dgm:pt>
    <dgm:pt modelId="{0B9AB672-47F1-4EFF-8BA8-2CF8B80C96AA}" type="sibTrans" cxnId="{9E4EEE77-04F4-41CC-A067-C7840482C46F}">
      <dgm:prSet/>
      <dgm:spPr/>
      <dgm:t>
        <a:bodyPr/>
        <a:lstStyle/>
        <a:p>
          <a:endParaRPr lang="en-US"/>
        </a:p>
      </dgm:t>
    </dgm:pt>
    <dgm:pt modelId="{E5CFF77E-E072-42C8-86BF-E08A844CB862}" type="pres">
      <dgm:prSet presAssocID="{CB54DE59-CBBE-4015-97D0-8CCE0446C33D}" presName="linearFlow" presStyleCnt="0">
        <dgm:presLayoutVars>
          <dgm:dir/>
          <dgm:animLvl val="lvl"/>
          <dgm:resizeHandles val="exact"/>
        </dgm:presLayoutVars>
      </dgm:prSet>
      <dgm:spPr/>
    </dgm:pt>
    <dgm:pt modelId="{5AD19BFE-3F4D-4061-9EED-2DB0132E3AA1}" type="pres">
      <dgm:prSet presAssocID="{58261430-DC08-4FFF-9048-04D33255CC4A}" presName="composite" presStyleCnt="0"/>
      <dgm:spPr/>
    </dgm:pt>
    <dgm:pt modelId="{146E2CF5-BE76-4FB7-BC36-EC094B663549}" type="pres">
      <dgm:prSet presAssocID="{58261430-DC08-4FFF-9048-04D33255CC4A}" presName="parentText" presStyleLbl="alignNode1" presStyleIdx="0" presStyleCnt="3">
        <dgm:presLayoutVars>
          <dgm:chMax val="1"/>
          <dgm:bulletEnabled val="1"/>
        </dgm:presLayoutVars>
      </dgm:prSet>
      <dgm:spPr/>
    </dgm:pt>
    <dgm:pt modelId="{72D33DC7-3DE8-4126-BFF1-350F80E744C9}" type="pres">
      <dgm:prSet presAssocID="{58261430-DC08-4FFF-9048-04D33255CC4A}" presName="descendantText" presStyleLbl="alignAcc1" presStyleIdx="0" presStyleCnt="3" custLinFactNeighborX="1417" custLinFactNeighborY="-16">
        <dgm:presLayoutVars>
          <dgm:bulletEnabled val="1"/>
        </dgm:presLayoutVars>
      </dgm:prSet>
      <dgm:spPr/>
    </dgm:pt>
    <dgm:pt modelId="{E5EA909B-9122-487A-82A4-7F147767AD70}" type="pres">
      <dgm:prSet presAssocID="{D16DBE6A-0D2B-456B-A9BE-6CCDEDA3144E}" presName="sp" presStyleCnt="0"/>
      <dgm:spPr/>
    </dgm:pt>
    <dgm:pt modelId="{CE64D728-31C3-49BA-829D-015A773B6245}" type="pres">
      <dgm:prSet presAssocID="{86880DAE-4D7B-407B-9673-79AB11391FE2}" presName="composite" presStyleCnt="0"/>
      <dgm:spPr/>
    </dgm:pt>
    <dgm:pt modelId="{67A020F8-FBC1-4F91-8EDC-6B409A5FEB08}" type="pres">
      <dgm:prSet presAssocID="{86880DAE-4D7B-407B-9673-79AB11391FE2}" presName="parentText" presStyleLbl="alignNode1" presStyleIdx="1" presStyleCnt="3">
        <dgm:presLayoutVars>
          <dgm:chMax val="1"/>
          <dgm:bulletEnabled val="1"/>
        </dgm:presLayoutVars>
      </dgm:prSet>
      <dgm:spPr/>
    </dgm:pt>
    <dgm:pt modelId="{884A8E26-8067-4948-99B0-1E3547F16155}" type="pres">
      <dgm:prSet presAssocID="{86880DAE-4D7B-407B-9673-79AB11391FE2}" presName="descendantText" presStyleLbl="alignAcc1" presStyleIdx="1" presStyleCnt="3" custLinFactNeighborX="-357" custLinFactNeighborY="3012">
        <dgm:presLayoutVars>
          <dgm:bulletEnabled val="1"/>
        </dgm:presLayoutVars>
      </dgm:prSet>
      <dgm:spPr/>
    </dgm:pt>
    <dgm:pt modelId="{70412860-47EB-4313-AFDB-01AE4BEBD02D}" type="pres">
      <dgm:prSet presAssocID="{19E4FA9C-01DD-4EC9-8722-48D7488CAC4E}" presName="sp" presStyleCnt="0"/>
      <dgm:spPr/>
    </dgm:pt>
    <dgm:pt modelId="{C95CE16C-3FAA-4360-B298-D0EBA28B5160}" type="pres">
      <dgm:prSet presAssocID="{A37DCD32-42FB-4CC3-A971-575424A25D17}" presName="composite" presStyleCnt="0"/>
      <dgm:spPr/>
    </dgm:pt>
    <dgm:pt modelId="{B540BE86-EB5F-4FCA-A16D-6ABD34AF3669}" type="pres">
      <dgm:prSet presAssocID="{A37DCD32-42FB-4CC3-A971-575424A25D17}" presName="parentText" presStyleLbl="alignNode1" presStyleIdx="2" presStyleCnt="3">
        <dgm:presLayoutVars>
          <dgm:chMax val="1"/>
          <dgm:bulletEnabled val="1"/>
        </dgm:presLayoutVars>
      </dgm:prSet>
      <dgm:spPr/>
    </dgm:pt>
    <dgm:pt modelId="{503DABD0-D1A2-438F-8877-C370F5C462D3}" type="pres">
      <dgm:prSet presAssocID="{A37DCD32-42FB-4CC3-A971-575424A25D17}" presName="descendantText" presStyleLbl="alignAcc1" presStyleIdx="2" presStyleCnt="3" custLinFactNeighborX="-375" custLinFactNeighborY="-4365">
        <dgm:presLayoutVars>
          <dgm:bulletEnabled val="1"/>
        </dgm:presLayoutVars>
      </dgm:prSet>
      <dgm:spPr/>
    </dgm:pt>
  </dgm:ptLst>
  <dgm:cxnLst>
    <dgm:cxn modelId="{105E1818-6C72-4B31-B2F6-668007B73182}" type="presOf" srcId="{434A5084-0208-4BC4-A9C6-A7EA31A9D813}" destId="{503DABD0-D1A2-438F-8877-C370F5C462D3}" srcOrd="0" destOrd="0" presId="urn:microsoft.com/office/officeart/2005/8/layout/chevron2"/>
    <dgm:cxn modelId="{C1CE0F19-10D5-43C4-9F84-5972100FC1B0}" type="presOf" srcId="{97CBFF20-729A-4328-A6D0-CC709962199C}" destId="{72D33DC7-3DE8-4126-BFF1-350F80E744C9}" srcOrd="0" destOrd="0" presId="urn:microsoft.com/office/officeart/2005/8/layout/chevron2"/>
    <dgm:cxn modelId="{4A47C41B-C3C1-41AE-9586-17F6D93C6891}" type="presOf" srcId="{CB54DE59-CBBE-4015-97D0-8CCE0446C33D}" destId="{E5CFF77E-E072-42C8-86BF-E08A844CB862}" srcOrd="0" destOrd="0" presId="urn:microsoft.com/office/officeart/2005/8/layout/chevron2"/>
    <dgm:cxn modelId="{9B9DDB44-38DB-489C-9887-FF2353FFBB0C}" type="presOf" srcId="{86880DAE-4D7B-407B-9673-79AB11391FE2}" destId="{67A020F8-FBC1-4F91-8EDC-6B409A5FEB08}" srcOrd="0" destOrd="0" presId="urn:microsoft.com/office/officeart/2005/8/layout/chevron2"/>
    <dgm:cxn modelId="{54D26E66-BF07-4195-BE9E-D3D175A03A27}" type="presOf" srcId="{A37DCD32-42FB-4CC3-A971-575424A25D17}" destId="{B540BE86-EB5F-4FCA-A16D-6ABD34AF3669}" srcOrd="0" destOrd="0" presId="urn:microsoft.com/office/officeart/2005/8/layout/chevron2"/>
    <dgm:cxn modelId="{863D3348-126B-4A6F-9015-EFB9FAF977F0}" srcId="{CB54DE59-CBBE-4015-97D0-8CCE0446C33D}" destId="{58261430-DC08-4FFF-9048-04D33255CC4A}" srcOrd="0" destOrd="0" parTransId="{7F55C6B7-D4F2-4BB0-9EF3-12247A454133}" sibTransId="{D16DBE6A-0D2B-456B-A9BE-6CCDEDA3144E}"/>
    <dgm:cxn modelId="{3868B46C-6082-48E5-841A-66D7E9D1E717}" srcId="{86880DAE-4D7B-407B-9673-79AB11391FE2}" destId="{3197C29C-5D1F-4503-8A05-0A8FF83B6A5A}" srcOrd="0" destOrd="0" parTransId="{3D621D96-CB4B-4C09-A5AD-B080B40D6AB5}" sibTransId="{7543145A-B9C7-40FC-B85E-EDBACB3D4922}"/>
    <dgm:cxn modelId="{9E4EEE77-04F4-41CC-A067-C7840482C46F}" srcId="{A37DCD32-42FB-4CC3-A971-575424A25D17}" destId="{434A5084-0208-4BC4-A9C6-A7EA31A9D813}" srcOrd="0" destOrd="0" parTransId="{5AA76479-5CDC-4022-BBFB-8D29176C7D7F}" sibTransId="{0B9AB672-47F1-4EFF-8BA8-2CF8B80C96AA}"/>
    <dgm:cxn modelId="{253E19A6-E5FB-4A00-8DFD-62401F33B7C7}" type="presOf" srcId="{3197C29C-5D1F-4503-8A05-0A8FF83B6A5A}" destId="{884A8E26-8067-4948-99B0-1E3547F16155}" srcOrd="0" destOrd="0" presId="urn:microsoft.com/office/officeart/2005/8/layout/chevron2"/>
    <dgm:cxn modelId="{10A6C8B4-DAFD-4AB7-9AC1-EA5ED4EF064A}" srcId="{58261430-DC08-4FFF-9048-04D33255CC4A}" destId="{97CBFF20-729A-4328-A6D0-CC709962199C}" srcOrd="0" destOrd="0" parTransId="{9CF85085-AAE3-4F82-ADCB-80E0F2232E92}" sibTransId="{536B023E-EB09-400B-9B25-503B2AC8FCFA}"/>
    <dgm:cxn modelId="{2C75A6C4-E233-4330-8B7D-C3E99CD139E9}" srcId="{CB54DE59-CBBE-4015-97D0-8CCE0446C33D}" destId="{86880DAE-4D7B-407B-9673-79AB11391FE2}" srcOrd="1" destOrd="0" parTransId="{07B16304-1E8F-4F9D-9906-1631E5FE8D98}" sibTransId="{19E4FA9C-01DD-4EC9-8722-48D7488CAC4E}"/>
    <dgm:cxn modelId="{68FA65CA-BBEB-4616-A53F-931D43192832}" srcId="{CB54DE59-CBBE-4015-97D0-8CCE0446C33D}" destId="{A37DCD32-42FB-4CC3-A971-575424A25D17}" srcOrd="2" destOrd="0" parTransId="{92CB09DD-1151-4E08-B7ED-C0668C49A105}" sibTransId="{CBEB68F7-74FF-4BCD-AE51-625105B04A02}"/>
    <dgm:cxn modelId="{0131D7D3-413E-433B-8E92-8184F8906147}" type="presOf" srcId="{58261430-DC08-4FFF-9048-04D33255CC4A}" destId="{146E2CF5-BE76-4FB7-BC36-EC094B663549}" srcOrd="0" destOrd="0" presId="urn:microsoft.com/office/officeart/2005/8/layout/chevron2"/>
    <dgm:cxn modelId="{09289B6C-0291-42B2-8DBE-EA489FFF37E9}" type="presParOf" srcId="{E5CFF77E-E072-42C8-86BF-E08A844CB862}" destId="{5AD19BFE-3F4D-4061-9EED-2DB0132E3AA1}" srcOrd="0" destOrd="0" presId="urn:microsoft.com/office/officeart/2005/8/layout/chevron2"/>
    <dgm:cxn modelId="{D3BB378E-F5D3-42AD-B6EE-6159B66B338D}" type="presParOf" srcId="{5AD19BFE-3F4D-4061-9EED-2DB0132E3AA1}" destId="{146E2CF5-BE76-4FB7-BC36-EC094B663549}" srcOrd="0" destOrd="0" presId="urn:microsoft.com/office/officeart/2005/8/layout/chevron2"/>
    <dgm:cxn modelId="{9DDC87FE-D917-47C0-A6F6-042585177BDA}" type="presParOf" srcId="{5AD19BFE-3F4D-4061-9EED-2DB0132E3AA1}" destId="{72D33DC7-3DE8-4126-BFF1-350F80E744C9}" srcOrd="1" destOrd="0" presId="urn:microsoft.com/office/officeart/2005/8/layout/chevron2"/>
    <dgm:cxn modelId="{F686DDEE-8368-478F-A9C3-DA00D7B44D83}" type="presParOf" srcId="{E5CFF77E-E072-42C8-86BF-E08A844CB862}" destId="{E5EA909B-9122-487A-82A4-7F147767AD70}" srcOrd="1" destOrd="0" presId="urn:microsoft.com/office/officeart/2005/8/layout/chevron2"/>
    <dgm:cxn modelId="{5C394D79-2A85-45FC-971E-37E1429A382A}" type="presParOf" srcId="{E5CFF77E-E072-42C8-86BF-E08A844CB862}" destId="{CE64D728-31C3-49BA-829D-015A773B6245}" srcOrd="2" destOrd="0" presId="urn:microsoft.com/office/officeart/2005/8/layout/chevron2"/>
    <dgm:cxn modelId="{EE8F7495-C5DA-46E7-B198-550BF74C0C75}" type="presParOf" srcId="{CE64D728-31C3-49BA-829D-015A773B6245}" destId="{67A020F8-FBC1-4F91-8EDC-6B409A5FEB08}" srcOrd="0" destOrd="0" presId="urn:microsoft.com/office/officeart/2005/8/layout/chevron2"/>
    <dgm:cxn modelId="{DAC304EA-0E19-410D-B89D-F25206C60EEA}" type="presParOf" srcId="{CE64D728-31C3-49BA-829D-015A773B6245}" destId="{884A8E26-8067-4948-99B0-1E3547F16155}" srcOrd="1" destOrd="0" presId="urn:microsoft.com/office/officeart/2005/8/layout/chevron2"/>
    <dgm:cxn modelId="{56715535-0EB9-4434-8803-257C66B423C0}" type="presParOf" srcId="{E5CFF77E-E072-42C8-86BF-E08A844CB862}" destId="{70412860-47EB-4313-AFDB-01AE4BEBD02D}" srcOrd="3" destOrd="0" presId="urn:microsoft.com/office/officeart/2005/8/layout/chevron2"/>
    <dgm:cxn modelId="{BBEEE788-5B68-40CD-A4A9-02E4E164141D}" type="presParOf" srcId="{E5CFF77E-E072-42C8-86BF-E08A844CB862}" destId="{C95CE16C-3FAA-4360-B298-D0EBA28B5160}" srcOrd="4" destOrd="0" presId="urn:microsoft.com/office/officeart/2005/8/layout/chevron2"/>
    <dgm:cxn modelId="{A2F02817-FCE2-42DE-A897-06C713EC80D6}" type="presParOf" srcId="{C95CE16C-3FAA-4360-B298-D0EBA28B5160}" destId="{B540BE86-EB5F-4FCA-A16D-6ABD34AF3669}" srcOrd="0" destOrd="0" presId="urn:microsoft.com/office/officeart/2005/8/layout/chevron2"/>
    <dgm:cxn modelId="{02E74F7B-FEC9-4777-A317-9D16ECE0BA21}" type="presParOf" srcId="{C95CE16C-3FAA-4360-B298-D0EBA28B5160}" destId="{503DABD0-D1A2-438F-8877-C370F5C462D3}" srcOrd="1" destOrd="0" presId="urn:microsoft.com/office/officeart/2005/8/layout/chevro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E2CF5-BE76-4FB7-BC36-EC094B663549}">
      <dsp:nvSpPr>
        <dsp:cNvPr id="0" name=""/>
        <dsp:cNvSpPr/>
      </dsp:nvSpPr>
      <dsp:spPr>
        <a:xfrm rot="5400000">
          <a:off x="-159621" y="161046"/>
          <a:ext cx="1064146" cy="744902"/>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SG" sz="2000" kern="1200" dirty="0"/>
            <a:t>1</a:t>
          </a:r>
          <a:endParaRPr lang="en-US" sz="2000" kern="1200" dirty="0"/>
        </a:p>
      </dsp:txBody>
      <dsp:txXfrm rot="-5400000">
        <a:off x="1" y="373875"/>
        <a:ext cx="744902" cy="319244"/>
      </dsp:txXfrm>
    </dsp:sp>
    <dsp:sp modelId="{72D33DC7-3DE8-4126-BFF1-350F80E744C9}">
      <dsp:nvSpPr>
        <dsp:cNvPr id="0" name=""/>
        <dsp:cNvSpPr/>
      </dsp:nvSpPr>
      <dsp:spPr>
        <a:xfrm rot="5400000">
          <a:off x="2352758" y="-1566407"/>
          <a:ext cx="691695" cy="3969973"/>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ctr" defTabSz="1066800">
            <a:lnSpc>
              <a:spcPct val="90000"/>
            </a:lnSpc>
            <a:spcBef>
              <a:spcPct val="0"/>
            </a:spcBef>
            <a:spcAft>
              <a:spcPct val="15000"/>
            </a:spcAft>
            <a:buChar char="•"/>
          </a:pPr>
          <a:r>
            <a:rPr lang="en-SG" sz="2400" b="1" kern="1200" dirty="0"/>
            <a:t>Overview of SRCS- Somaliland</a:t>
          </a:r>
          <a:endParaRPr lang="en-US" sz="2400" kern="1200" dirty="0"/>
        </a:p>
      </dsp:txBody>
      <dsp:txXfrm rot="-5400000">
        <a:off x="713619" y="106498"/>
        <a:ext cx="3936207" cy="624163"/>
      </dsp:txXfrm>
    </dsp:sp>
    <dsp:sp modelId="{67A020F8-FBC1-4F91-8EDC-6B409A5FEB08}">
      <dsp:nvSpPr>
        <dsp:cNvPr id="0" name=""/>
        <dsp:cNvSpPr/>
      </dsp:nvSpPr>
      <dsp:spPr>
        <a:xfrm rot="5400000">
          <a:off x="-159621" y="1020589"/>
          <a:ext cx="1064146" cy="744902"/>
        </a:xfrm>
        <a:prstGeom prst="chevr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SG" sz="2000" kern="1200" dirty="0"/>
            <a:t>2</a:t>
          </a:r>
          <a:endParaRPr lang="en-US" sz="2000" kern="1200" dirty="0"/>
        </a:p>
      </dsp:txBody>
      <dsp:txXfrm rot="-5400000">
        <a:off x="1" y="1233418"/>
        <a:ext cx="744902" cy="319244"/>
      </dsp:txXfrm>
    </dsp:sp>
    <dsp:sp modelId="{884A8E26-8067-4948-99B0-1E3547F16155}">
      <dsp:nvSpPr>
        <dsp:cNvPr id="0" name=""/>
        <dsp:cNvSpPr/>
      </dsp:nvSpPr>
      <dsp:spPr>
        <a:xfrm rot="5400000">
          <a:off x="2384041" y="-778171"/>
          <a:ext cx="691695" cy="3969973"/>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ctr" defTabSz="1066800">
            <a:lnSpc>
              <a:spcPct val="90000"/>
            </a:lnSpc>
            <a:spcBef>
              <a:spcPct val="0"/>
            </a:spcBef>
            <a:spcAft>
              <a:spcPct val="15000"/>
            </a:spcAft>
            <a:buChar char="•"/>
          </a:pPr>
          <a:r>
            <a:rPr lang="en-US" sz="2400" b="1" kern="1200" dirty="0"/>
            <a:t>List of Projects and the Supported Partner</a:t>
          </a:r>
          <a:endParaRPr lang="en-US" sz="2400" kern="1200" dirty="0"/>
        </a:p>
      </dsp:txBody>
      <dsp:txXfrm rot="-5400000">
        <a:off x="744902" y="894734"/>
        <a:ext cx="3936207" cy="624163"/>
      </dsp:txXfrm>
    </dsp:sp>
    <dsp:sp modelId="{B540BE86-EB5F-4FCA-A16D-6ABD34AF3669}">
      <dsp:nvSpPr>
        <dsp:cNvPr id="0" name=""/>
        <dsp:cNvSpPr/>
      </dsp:nvSpPr>
      <dsp:spPr>
        <a:xfrm rot="5400000">
          <a:off x="-159621" y="1880132"/>
          <a:ext cx="1064146" cy="744902"/>
        </a:xfrm>
        <a:prstGeom prst="chevron">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SG" sz="2000" kern="1200" dirty="0"/>
            <a:t>3</a:t>
          </a:r>
          <a:endParaRPr lang="en-US" sz="2000" kern="1200" dirty="0"/>
        </a:p>
      </dsp:txBody>
      <dsp:txXfrm rot="-5400000">
        <a:off x="1" y="2092961"/>
        <a:ext cx="744902" cy="319244"/>
      </dsp:txXfrm>
    </dsp:sp>
    <dsp:sp modelId="{503DABD0-D1A2-438F-8877-C370F5C462D3}">
      <dsp:nvSpPr>
        <dsp:cNvPr id="0" name=""/>
        <dsp:cNvSpPr/>
      </dsp:nvSpPr>
      <dsp:spPr>
        <a:xfrm rot="5400000">
          <a:off x="2384041" y="81371"/>
          <a:ext cx="691695" cy="3969973"/>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ctr" defTabSz="1066800">
            <a:lnSpc>
              <a:spcPct val="90000"/>
            </a:lnSpc>
            <a:spcBef>
              <a:spcPct val="0"/>
            </a:spcBef>
            <a:spcAft>
              <a:spcPct val="15000"/>
            </a:spcAft>
            <a:buChar char="•"/>
          </a:pPr>
          <a:r>
            <a:rPr lang="en-SG" sz="2400" b="1" kern="1200" dirty="0"/>
            <a:t>Programme Project Update </a:t>
          </a:r>
          <a:r>
            <a:rPr lang="en-SG" sz="2400" b="1" kern="1200" dirty="0">
              <a:solidFill>
                <a:srgbClr val="FF0000"/>
              </a:solidFill>
            </a:rPr>
            <a:t>( Year In Numbers</a:t>
          </a:r>
          <a:r>
            <a:rPr lang="en-SG" sz="2400" b="1" kern="1200" dirty="0"/>
            <a:t>)</a:t>
          </a:r>
          <a:endParaRPr lang="en-US" sz="2400" b="1" kern="1200" dirty="0"/>
        </a:p>
      </dsp:txBody>
      <dsp:txXfrm rot="-5400000">
        <a:off x="744902" y="1754276"/>
        <a:ext cx="3936207" cy="6241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E2CF5-BE76-4FB7-BC36-EC094B663549}">
      <dsp:nvSpPr>
        <dsp:cNvPr id="0" name=""/>
        <dsp:cNvSpPr/>
      </dsp:nvSpPr>
      <dsp:spPr>
        <a:xfrm rot="5400000">
          <a:off x="-156124" y="157584"/>
          <a:ext cx="1040833" cy="728583"/>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SG" sz="2000" kern="1200" dirty="0"/>
            <a:t>4</a:t>
          </a:r>
          <a:endParaRPr lang="en-US" sz="2000" kern="1200" dirty="0"/>
        </a:p>
      </dsp:txBody>
      <dsp:txXfrm rot="-5400000">
        <a:off x="2" y="365751"/>
        <a:ext cx="728583" cy="312250"/>
      </dsp:txXfrm>
    </dsp:sp>
    <dsp:sp modelId="{72D33DC7-3DE8-4126-BFF1-350F80E744C9}">
      <dsp:nvSpPr>
        <dsp:cNvPr id="0" name=""/>
        <dsp:cNvSpPr/>
      </dsp:nvSpPr>
      <dsp:spPr>
        <a:xfrm rot="5400000">
          <a:off x="2383458" y="-1653524"/>
          <a:ext cx="676541" cy="3986292"/>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ctr" defTabSz="1066800">
            <a:lnSpc>
              <a:spcPct val="90000"/>
            </a:lnSpc>
            <a:spcBef>
              <a:spcPct val="0"/>
            </a:spcBef>
            <a:spcAft>
              <a:spcPct val="15000"/>
            </a:spcAft>
            <a:buChar char="•"/>
          </a:pPr>
          <a:r>
            <a:rPr lang="en-US" sz="2400" b="1" kern="1200" dirty="0"/>
            <a:t>National Society Development </a:t>
          </a:r>
          <a:r>
            <a:rPr lang="en-US" sz="2800" b="1" kern="1200" dirty="0">
              <a:solidFill>
                <a:srgbClr val="FF0000"/>
              </a:solidFill>
            </a:rPr>
            <a:t>(NSD)</a:t>
          </a:r>
          <a:endParaRPr lang="en-US" sz="2400" b="1" kern="1200" dirty="0">
            <a:solidFill>
              <a:srgbClr val="FF0000"/>
            </a:solidFill>
          </a:endParaRPr>
        </a:p>
      </dsp:txBody>
      <dsp:txXfrm rot="-5400000">
        <a:off x="728583" y="34377"/>
        <a:ext cx="3953266" cy="610489"/>
      </dsp:txXfrm>
    </dsp:sp>
    <dsp:sp modelId="{67A020F8-FBC1-4F91-8EDC-6B409A5FEB08}">
      <dsp:nvSpPr>
        <dsp:cNvPr id="0" name=""/>
        <dsp:cNvSpPr/>
      </dsp:nvSpPr>
      <dsp:spPr>
        <a:xfrm rot="5400000">
          <a:off x="-156124" y="993030"/>
          <a:ext cx="1040833" cy="728583"/>
        </a:xfrm>
        <a:prstGeom prst="chevr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SG" sz="2000" kern="1200" dirty="0"/>
            <a:t>5</a:t>
          </a:r>
          <a:endParaRPr lang="en-US" sz="2000" kern="1200" dirty="0"/>
        </a:p>
      </dsp:txBody>
      <dsp:txXfrm rot="-5400000">
        <a:off x="2" y="1201197"/>
        <a:ext cx="728583" cy="312250"/>
      </dsp:txXfrm>
    </dsp:sp>
    <dsp:sp modelId="{884A8E26-8067-4948-99B0-1E3547F16155}">
      <dsp:nvSpPr>
        <dsp:cNvPr id="0" name=""/>
        <dsp:cNvSpPr/>
      </dsp:nvSpPr>
      <dsp:spPr>
        <a:xfrm rot="5400000">
          <a:off x="2369227" y="-797592"/>
          <a:ext cx="676541" cy="3986292"/>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ctr" defTabSz="1244600">
            <a:lnSpc>
              <a:spcPct val="90000"/>
            </a:lnSpc>
            <a:spcBef>
              <a:spcPct val="0"/>
            </a:spcBef>
            <a:spcAft>
              <a:spcPct val="15000"/>
            </a:spcAft>
            <a:buChar char="•"/>
          </a:pPr>
          <a:r>
            <a:rPr lang="en-SG" sz="2800" b="1" kern="1200" dirty="0"/>
            <a:t>Challenges</a:t>
          </a:r>
          <a:endParaRPr lang="en-US" sz="2800" b="1" kern="1200" dirty="0"/>
        </a:p>
      </dsp:txBody>
      <dsp:txXfrm rot="-5400000">
        <a:off x="714352" y="890309"/>
        <a:ext cx="3953266" cy="610489"/>
      </dsp:txXfrm>
    </dsp:sp>
    <dsp:sp modelId="{B540BE86-EB5F-4FCA-A16D-6ABD34AF3669}">
      <dsp:nvSpPr>
        <dsp:cNvPr id="0" name=""/>
        <dsp:cNvSpPr/>
      </dsp:nvSpPr>
      <dsp:spPr>
        <a:xfrm rot="5400000">
          <a:off x="-156124" y="1828476"/>
          <a:ext cx="1040833" cy="728583"/>
        </a:xfrm>
        <a:prstGeom prst="chevron">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SG" sz="2000" kern="1200" dirty="0"/>
            <a:t>6</a:t>
          </a:r>
          <a:endParaRPr lang="en-US" sz="2000" kern="1200" dirty="0"/>
        </a:p>
      </dsp:txBody>
      <dsp:txXfrm rot="-5400000">
        <a:off x="2" y="2036643"/>
        <a:ext cx="728583" cy="312250"/>
      </dsp:txXfrm>
    </dsp:sp>
    <dsp:sp modelId="{503DABD0-D1A2-438F-8877-C370F5C462D3}">
      <dsp:nvSpPr>
        <dsp:cNvPr id="0" name=""/>
        <dsp:cNvSpPr/>
      </dsp:nvSpPr>
      <dsp:spPr>
        <a:xfrm rot="5400000">
          <a:off x="2368510" y="-12055"/>
          <a:ext cx="676541" cy="3986292"/>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ctr" defTabSz="1066800">
            <a:lnSpc>
              <a:spcPct val="90000"/>
            </a:lnSpc>
            <a:spcBef>
              <a:spcPct val="0"/>
            </a:spcBef>
            <a:spcAft>
              <a:spcPct val="15000"/>
            </a:spcAft>
            <a:buChar char="•"/>
          </a:pPr>
          <a:r>
            <a:rPr lang="en-SG" sz="2400" b="1" kern="1200" dirty="0"/>
            <a:t>Recommendations</a:t>
          </a:r>
          <a:endParaRPr lang="en-US" sz="1800" b="1" kern="1200" dirty="0"/>
        </a:p>
      </dsp:txBody>
      <dsp:txXfrm rot="-5400000">
        <a:off x="713635" y="1675846"/>
        <a:ext cx="3953266" cy="61048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3704F0-01AE-4670-8CEC-1CAD87525EC1}" type="datetimeFigureOut">
              <a:rPr lang="en-US" smtClean="0"/>
              <a:t>02-Jun-24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9B44D-AE9E-4CBA-8E3A-D15340181F7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3704F0-01AE-4670-8CEC-1CAD87525EC1}" type="datetimeFigureOut">
              <a:rPr lang="en-US" smtClean="0"/>
              <a:t>02-Jun-24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9B44D-AE9E-4CBA-8E3A-D15340181F7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3704F0-01AE-4670-8CEC-1CAD87525EC1}" type="datetimeFigureOut">
              <a:rPr lang="en-US" smtClean="0"/>
              <a:t>02-Jun-24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9B44D-AE9E-4CBA-8E3A-D15340181F7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3704F0-01AE-4670-8CEC-1CAD87525EC1}" type="datetimeFigureOut">
              <a:rPr lang="en-US" smtClean="0"/>
              <a:t>02-Jun-24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9B44D-AE9E-4CBA-8E3A-D15340181F7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3704F0-01AE-4670-8CEC-1CAD87525EC1}" type="datetimeFigureOut">
              <a:rPr lang="en-US" smtClean="0"/>
              <a:t>02-Jun-24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9B44D-AE9E-4CBA-8E3A-D15340181F7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3704F0-01AE-4670-8CEC-1CAD87525EC1}" type="datetimeFigureOut">
              <a:rPr lang="en-US" smtClean="0"/>
              <a:t>02-Jun-24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99B44D-AE9E-4CBA-8E3A-D15340181F7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3704F0-01AE-4670-8CEC-1CAD87525EC1}" type="datetimeFigureOut">
              <a:rPr lang="en-US" smtClean="0"/>
              <a:t>02-Jun-24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99B44D-AE9E-4CBA-8E3A-D15340181F7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3704F0-01AE-4670-8CEC-1CAD87525EC1}" type="datetimeFigureOut">
              <a:rPr lang="en-US" smtClean="0"/>
              <a:t>02-Jun-24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99B44D-AE9E-4CBA-8E3A-D15340181F7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3704F0-01AE-4670-8CEC-1CAD87525EC1}" type="datetimeFigureOut">
              <a:rPr lang="en-US" smtClean="0"/>
              <a:t>02-Jun-24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99B44D-AE9E-4CBA-8E3A-D15340181F7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3704F0-01AE-4670-8CEC-1CAD87525EC1}" type="datetimeFigureOut">
              <a:rPr lang="en-US" smtClean="0"/>
              <a:t>02-Jun-24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99B44D-AE9E-4CBA-8E3A-D15340181F7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3704F0-01AE-4670-8CEC-1CAD87525EC1}" type="datetimeFigureOut">
              <a:rPr lang="en-US" smtClean="0"/>
              <a:t>02-Jun-24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99B44D-AE9E-4CBA-8E3A-D15340181F7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3704F0-01AE-4670-8CEC-1CAD87525EC1}" type="datetimeFigureOut">
              <a:rPr lang="en-US" smtClean="0"/>
              <a:t>02-Jun-24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99B44D-AE9E-4CBA-8E3A-D15340181F7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00232" y="5357826"/>
            <a:ext cx="5114916" cy="1643050"/>
          </a:xfrm>
        </p:spPr>
        <p:txBody>
          <a:bodyPr>
            <a:noAutofit/>
          </a:bodyPr>
          <a:lstStyle/>
          <a:p>
            <a:r>
              <a:rPr lang="en-SG" sz="1600" b="1" dirty="0">
                <a:solidFill>
                  <a:srgbClr val="FF0000"/>
                </a:solidFill>
              </a:rPr>
              <a:t>Presented By </a:t>
            </a:r>
          </a:p>
          <a:p>
            <a:r>
              <a:rPr lang="en-SG" sz="1600" b="1" dirty="0">
                <a:solidFill>
                  <a:schemeClr val="tx1"/>
                </a:solidFill>
              </a:rPr>
              <a:t>Ahmed Abdi Bakal</a:t>
            </a:r>
          </a:p>
          <a:p>
            <a:r>
              <a:rPr lang="en-SG" sz="1600" b="1" dirty="0">
                <a:solidFill>
                  <a:srgbClr val="FF0000"/>
                </a:solidFill>
              </a:rPr>
              <a:t>SRCS-Somaliland Executive Director</a:t>
            </a:r>
          </a:p>
          <a:p>
            <a:r>
              <a:rPr lang="en-SG" sz="2000" b="1" dirty="0">
                <a:solidFill>
                  <a:schemeClr val="tx1"/>
                </a:solidFill>
              </a:rPr>
              <a:t>General Assembly Meeting</a:t>
            </a:r>
          </a:p>
          <a:p>
            <a:r>
              <a:rPr lang="en-SG" sz="1600" b="1" dirty="0">
                <a:solidFill>
                  <a:srgbClr val="FF0000"/>
                </a:solidFill>
              </a:rPr>
              <a:t>04-06-204</a:t>
            </a:r>
          </a:p>
          <a:p>
            <a:r>
              <a:rPr lang="en-SG" sz="2000" b="1" dirty="0">
                <a:solidFill>
                  <a:srgbClr val="FF0000"/>
                </a:solidFill>
              </a:rPr>
              <a:t> </a:t>
            </a:r>
            <a:endParaRPr lang="en-US" sz="2000" b="1" dirty="0">
              <a:solidFill>
                <a:srgbClr val="FF0000"/>
              </a:solidFill>
            </a:endParaRPr>
          </a:p>
        </p:txBody>
      </p:sp>
      <p:sp>
        <p:nvSpPr>
          <p:cNvPr id="4" name="Title 3"/>
          <p:cNvSpPr>
            <a:spLocks noGrp="1"/>
          </p:cNvSpPr>
          <p:nvPr>
            <p:ph type="ctrTitle"/>
          </p:nvPr>
        </p:nvSpPr>
        <p:spPr>
          <a:xfrm>
            <a:off x="0" y="0"/>
            <a:ext cx="9144000" cy="100010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400" b="1" dirty="0">
              <a:solidFill>
                <a:schemeClr val="bg1"/>
              </a:solidFill>
            </a:endParaRPr>
          </a:p>
          <a:p>
            <a:r>
              <a:rPr lang="en-SG" sz="3600" b="1" dirty="0">
                <a:solidFill>
                  <a:schemeClr val="bg1"/>
                </a:solidFill>
              </a:rPr>
              <a:t>SRCS-SOMALILAND PROJECTS/PROGRAMMES In 2023</a:t>
            </a:r>
            <a:br>
              <a:rPr lang="en-US" sz="3200" dirty="0">
                <a:solidFill>
                  <a:schemeClr val="bg1"/>
                </a:solidFill>
              </a:rPr>
            </a:br>
            <a:endParaRPr lang="en-US" sz="3200" dirty="0">
              <a:solidFill>
                <a:schemeClr val="bg1"/>
              </a:solidFill>
            </a:endParaRPr>
          </a:p>
        </p:txBody>
      </p:sp>
      <p:sp>
        <p:nvSpPr>
          <p:cNvPr id="8" name="Rectangle 7"/>
          <p:cNvSpPr/>
          <p:nvPr/>
        </p:nvSpPr>
        <p:spPr>
          <a:xfrm>
            <a:off x="142844" y="3071810"/>
            <a:ext cx="1928826" cy="2143140"/>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Resilient communities empowered and enabled to deal with the causes of suffering and respond efficiently and effectively to the needs of vulnerable people</a:t>
            </a:r>
          </a:p>
        </p:txBody>
      </p:sp>
      <p:pic>
        <p:nvPicPr>
          <p:cNvPr id="11" name="Content Placeholder 3" descr="images.jpg"/>
          <p:cNvPicPr>
            <a:picLocks noChangeAspect="1"/>
          </p:cNvPicPr>
          <p:nvPr/>
        </p:nvPicPr>
        <p:blipFill>
          <a:blip r:embed="rId2"/>
          <a:stretch>
            <a:fillRect/>
          </a:stretch>
        </p:blipFill>
        <p:spPr>
          <a:xfrm>
            <a:off x="3714744" y="1071546"/>
            <a:ext cx="1428760" cy="1344722"/>
          </a:xfrm>
          <a:prstGeom prst="rect">
            <a:avLst/>
          </a:prstGeom>
        </p:spPr>
      </p:pic>
      <p:sp>
        <p:nvSpPr>
          <p:cNvPr id="12" name="Rectangle 11"/>
          <p:cNvSpPr/>
          <p:nvPr/>
        </p:nvSpPr>
        <p:spPr>
          <a:xfrm>
            <a:off x="2285984" y="3143248"/>
            <a:ext cx="2214578" cy="214314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To alleviate human suffering by working with communities, local authorities and other partners to provide the needed humanitarian services to the vulnerable people in accordance with the Fundamental Principles of the Red Cross Red Crescent Movement and Humanitarian Values</a:t>
            </a:r>
          </a:p>
        </p:txBody>
      </p:sp>
      <p:sp>
        <p:nvSpPr>
          <p:cNvPr id="13" name="Rectangle 12"/>
          <p:cNvSpPr/>
          <p:nvPr/>
        </p:nvSpPr>
        <p:spPr>
          <a:xfrm>
            <a:off x="4714876" y="3143248"/>
            <a:ext cx="1928826" cy="2143140"/>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Integrity Commitment Transparency Accountability Value for People Teamwork</a:t>
            </a:r>
          </a:p>
        </p:txBody>
      </p:sp>
      <p:sp>
        <p:nvSpPr>
          <p:cNvPr id="14" name="Rectangle 13"/>
          <p:cNvSpPr/>
          <p:nvPr/>
        </p:nvSpPr>
        <p:spPr>
          <a:xfrm>
            <a:off x="6929454" y="3143248"/>
            <a:ext cx="1928826" cy="2071702"/>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Humanity Neutrality Voluntary Service Universality Impartiality Independence Unity</a:t>
            </a:r>
          </a:p>
        </p:txBody>
      </p:sp>
      <p:sp>
        <p:nvSpPr>
          <p:cNvPr id="15" name="Rectangle 14"/>
          <p:cNvSpPr/>
          <p:nvPr/>
        </p:nvSpPr>
        <p:spPr>
          <a:xfrm>
            <a:off x="2428860" y="2571744"/>
            <a:ext cx="1857388" cy="42862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b="1" dirty="0"/>
              <a:t>Vision</a:t>
            </a:r>
            <a:endParaRPr lang="en-US" sz="2400" b="1" dirty="0"/>
          </a:p>
        </p:txBody>
      </p:sp>
      <p:sp>
        <p:nvSpPr>
          <p:cNvPr id="16" name="Rectangle 15"/>
          <p:cNvSpPr/>
          <p:nvPr/>
        </p:nvSpPr>
        <p:spPr>
          <a:xfrm>
            <a:off x="142844" y="2571744"/>
            <a:ext cx="1857388" cy="4286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b="1" dirty="0">
                <a:solidFill>
                  <a:schemeClr val="tx1"/>
                </a:solidFill>
              </a:rPr>
              <a:t>Mission</a:t>
            </a:r>
            <a:endParaRPr lang="en-US" sz="2400" b="1" dirty="0">
              <a:solidFill>
                <a:schemeClr val="tx1"/>
              </a:solidFill>
            </a:endParaRPr>
          </a:p>
        </p:txBody>
      </p:sp>
      <p:sp>
        <p:nvSpPr>
          <p:cNvPr id="17" name="Rectangle 16"/>
          <p:cNvSpPr/>
          <p:nvPr/>
        </p:nvSpPr>
        <p:spPr>
          <a:xfrm>
            <a:off x="4714876" y="2571744"/>
            <a:ext cx="1857388" cy="4286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b="1" dirty="0">
                <a:solidFill>
                  <a:schemeClr val="tx1"/>
                </a:solidFill>
              </a:rPr>
              <a:t>Core Values</a:t>
            </a:r>
            <a:endParaRPr lang="en-US" sz="2400" b="1" dirty="0">
              <a:solidFill>
                <a:schemeClr val="tx1"/>
              </a:solidFill>
            </a:endParaRPr>
          </a:p>
        </p:txBody>
      </p:sp>
      <p:sp>
        <p:nvSpPr>
          <p:cNvPr id="18" name="Rectangle 17"/>
          <p:cNvSpPr/>
          <p:nvPr/>
        </p:nvSpPr>
        <p:spPr>
          <a:xfrm>
            <a:off x="6929454" y="2571744"/>
            <a:ext cx="1857388" cy="42862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dirty="0"/>
              <a:t>RC/RC Principles</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a:solidFill>
            <a:srgbClr val="FF0000"/>
          </a:solidFill>
        </p:spPr>
        <p:txBody>
          <a:bodyPr/>
          <a:lstStyle/>
          <a:p>
            <a:pPr algn="l"/>
            <a:r>
              <a:rPr lang="en-SG" b="1" dirty="0">
                <a:solidFill>
                  <a:schemeClr val="bg1"/>
                </a:solidFill>
              </a:rPr>
              <a:t>Continue…</a:t>
            </a:r>
            <a:endParaRPr lang="en-US" b="1" dirty="0">
              <a:solidFill>
                <a:schemeClr val="bg1"/>
              </a:solidFill>
            </a:endParaRPr>
          </a:p>
        </p:txBody>
      </p:sp>
      <p:sp>
        <p:nvSpPr>
          <p:cNvPr id="3" name="Content Placeholder 2"/>
          <p:cNvSpPr>
            <a:spLocks noGrp="1"/>
          </p:cNvSpPr>
          <p:nvPr>
            <p:ph idx="1"/>
          </p:nvPr>
        </p:nvSpPr>
        <p:spPr>
          <a:xfrm>
            <a:off x="0" y="1142984"/>
            <a:ext cx="4214810" cy="5715016"/>
          </a:xfrm>
        </p:spPr>
        <p:txBody>
          <a:bodyPr>
            <a:normAutofit lnSpcReduction="10000"/>
          </a:bodyPr>
          <a:lstStyle/>
          <a:p>
            <a:pPr algn="just">
              <a:buFont typeface="Wingdings" pitchFamily="2" charset="2"/>
              <a:buChar char="v"/>
            </a:pPr>
            <a:r>
              <a:rPr lang="en-US" sz="1600" b="1" dirty="0">
                <a:solidFill>
                  <a:srgbClr val="FF0000"/>
                </a:solidFill>
              </a:rPr>
              <a:t>Community based Surveillance “CBS”: </a:t>
            </a:r>
            <a:r>
              <a:rPr lang="en-US" sz="1600" b="1" dirty="0"/>
              <a:t>In 2023, the Community based volunteer’s (CBS) reported total of 27,647 reports from the six regions out of these 4,034 health risks</a:t>
            </a:r>
          </a:p>
          <a:p>
            <a:pPr algn="just">
              <a:buFont typeface="Wingdings" pitchFamily="2" charset="2"/>
              <a:buChar char="v"/>
            </a:pPr>
            <a:endParaRPr lang="en-US" sz="1600" b="1" dirty="0">
              <a:solidFill>
                <a:srgbClr val="FF0000"/>
              </a:solidFill>
            </a:endParaRPr>
          </a:p>
          <a:p>
            <a:pPr algn="just">
              <a:buFont typeface="Wingdings" pitchFamily="2" charset="2"/>
              <a:buChar char="v"/>
            </a:pPr>
            <a:r>
              <a:rPr lang="en-US" sz="1600" b="1" dirty="0">
                <a:solidFill>
                  <a:srgbClr val="FF0000"/>
                </a:solidFill>
              </a:rPr>
              <a:t>Integrated Community Case Management (ICCM): </a:t>
            </a:r>
            <a:r>
              <a:rPr lang="en-US" sz="1600" b="1" dirty="0"/>
              <a:t>In 2023, the ICCM programmer treated 3,699 children were treated on pneumonia and diarrhea, pneumonia cases were 2322 while diarrhea was 2377.</a:t>
            </a:r>
          </a:p>
          <a:p>
            <a:pPr algn="just">
              <a:buFont typeface="Wingdings" pitchFamily="2" charset="2"/>
              <a:buChar char="v"/>
            </a:pPr>
            <a:endParaRPr lang="en-US" sz="1600" b="1" dirty="0"/>
          </a:p>
          <a:p>
            <a:pPr algn="just">
              <a:buFont typeface="Wingdings" pitchFamily="2" charset="2"/>
              <a:buChar char="v"/>
            </a:pPr>
            <a:r>
              <a:rPr lang="en-US" sz="1600" b="1" dirty="0">
                <a:solidFill>
                  <a:srgbClr val="FF0000"/>
                </a:solidFill>
              </a:rPr>
              <a:t>First Aid and Pre-hospital Care : </a:t>
            </a:r>
            <a:r>
              <a:rPr lang="en-US" sz="1600" b="1" dirty="0"/>
              <a:t>In 2023 2434 patient were assisted by the Lasanod ambulance </a:t>
            </a:r>
          </a:p>
          <a:p>
            <a:pPr algn="just">
              <a:buFont typeface="Wingdings" pitchFamily="2" charset="2"/>
              <a:buChar char="v"/>
            </a:pPr>
            <a:endParaRPr lang="en-US" sz="1600" b="1" dirty="0"/>
          </a:p>
          <a:p>
            <a:pPr algn="just">
              <a:buFont typeface="Wingdings" pitchFamily="2" charset="2"/>
              <a:buChar char="v"/>
            </a:pPr>
            <a:r>
              <a:rPr lang="en-US" sz="1600" b="1" dirty="0"/>
              <a:t> </a:t>
            </a:r>
            <a:r>
              <a:rPr lang="en-US" sz="1600" b="1" dirty="0">
                <a:solidFill>
                  <a:srgbClr val="FF0000"/>
                </a:solidFill>
              </a:rPr>
              <a:t>Rehabilitation Center: </a:t>
            </a:r>
            <a:r>
              <a:rPr lang="en-US" sz="1600" b="1" dirty="0"/>
              <a:t>In 2023 The rehabilitation center provide services to 2620 individuals through it various departments such as Orthopaedic department, Physiotherapy department.</a:t>
            </a:r>
          </a:p>
          <a:p>
            <a:pPr algn="just">
              <a:buNone/>
            </a:pPr>
            <a:r>
              <a:rPr lang="en-SG" sz="1600" b="1" dirty="0">
                <a:solidFill>
                  <a:srgbClr val="FF0000"/>
                </a:solidFill>
              </a:rPr>
              <a:t> </a:t>
            </a:r>
            <a:endParaRPr lang="en-US" sz="1600" b="1" dirty="0">
              <a:solidFill>
                <a:srgbClr val="FF0000"/>
              </a:solidFill>
            </a:endParaRPr>
          </a:p>
        </p:txBody>
      </p:sp>
      <p:pic>
        <p:nvPicPr>
          <p:cNvPr id="4" name="Content Placeholder 3" descr="images.jpg"/>
          <p:cNvPicPr>
            <a:picLocks noChangeAspect="1"/>
          </p:cNvPicPr>
          <p:nvPr/>
        </p:nvPicPr>
        <p:blipFill>
          <a:blip r:embed="rId2"/>
          <a:stretch>
            <a:fillRect/>
          </a:stretch>
        </p:blipFill>
        <p:spPr>
          <a:xfrm>
            <a:off x="7929586" y="0"/>
            <a:ext cx="1214414" cy="1214422"/>
          </a:xfrm>
          <a:prstGeom prst="rect">
            <a:avLst/>
          </a:prstGeom>
        </p:spPr>
      </p:pic>
      <p:pic>
        <p:nvPicPr>
          <p:cNvPr id="5" name="Picture 4" descr="F:\JUAN AND HIS TEAM\IMG_3837.JPG"/>
          <p:cNvPicPr/>
          <p:nvPr/>
        </p:nvPicPr>
        <p:blipFill>
          <a:blip r:embed="rId3" cstate="print"/>
          <a:srcRect/>
          <a:stretch>
            <a:fillRect/>
          </a:stretch>
        </p:blipFill>
        <p:spPr bwMode="auto">
          <a:xfrm>
            <a:off x="4643437" y="4143380"/>
            <a:ext cx="4500563" cy="2714620"/>
          </a:xfrm>
          <a:prstGeom prst="rect">
            <a:avLst/>
          </a:prstGeom>
          <a:noFill/>
          <a:ln w="9525">
            <a:noFill/>
            <a:miter lim="800000"/>
            <a:headEnd/>
            <a:tailEnd/>
          </a:ln>
        </p:spPr>
      </p:pic>
      <p:pic>
        <p:nvPicPr>
          <p:cNvPr id="7" name="Picture 6" descr="C:\Users\coatc\Desktop\PMERL\Aleybadey Rod\fe8ca7b1-447b-4ec0-8c65-89300d3f661b (1).jpg"/>
          <p:cNvPicPr/>
          <p:nvPr/>
        </p:nvPicPr>
        <p:blipFill>
          <a:blip r:embed="rId4"/>
          <a:srcRect/>
          <a:stretch>
            <a:fillRect/>
          </a:stretch>
        </p:blipFill>
        <p:spPr bwMode="auto">
          <a:xfrm>
            <a:off x="4643438" y="1142984"/>
            <a:ext cx="4500562" cy="300039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a:solidFill>
            <a:srgbClr val="FF0000"/>
          </a:solidFill>
        </p:spPr>
        <p:txBody>
          <a:bodyPr>
            <a:noAutofit/>
          </a:bodyPr>
          <a:lstStyle/>
          <a:p>
            <a:r>
              <a:rPr lang="en-SG" sz="3600" b="1" dirty="0">
                <a:solidFill>
                  <a:schemeClr val="bg1"/>
                </a:solidFill>
              </a:rPr>
              <a:t>Disaster Risk Management Department </a:t>
            </a:r>
            <a:r>
              <a:rPr lang="en-SG" sz="3600" b="1" i="1" dirty="0"/>
              <a:t>(Year in Numbers)</a:t>
            </a:r>
            <a:endParaRPr lang="en-US" sz="3600" b="1" i="1" dirty="0"/>
          </a:p>
        </p:txBody>
      </p:sp>
      <p:sp>
        <p:nvSpPr>
          <p:cNvPr id="3" name="Content Placeholder 2"/>
          <p:cNvSpPr>
            <a:spLocks noGrp="1"/>
          </p:cNvSpPr>
          <p:nvPr>
            <p:ph idx="1"/>
          </p:nvPr>
        </p:nvSpPr>
        <p:spPr>
          <a:xfrm>
            <a:off x="0" y="1142984"/>
            <a:ext cx="4429124" cy="5715016"/>
          </a:xfrm>
        </p:spPr>
        <p:txBody>
          <a:bodyPr>
            <a:normAutofit/>
          </a:bodyPr>
          <a:lstStyle/>
          <a:p>
            <a:pPr algn="just">
              <a:buNone/>
            </a:pPr>
            <a:r>
              <a:rPr lang="en-SG" sz="1600" b="1" dirty="0">
                <a:solidFill>
                  <a:srgbClr val="FF0000"/>
                </a:solidFill>
              </a:rPr>
              <a:t> </a:t>
            </a:r>
            <a:endParaRPr lang="en-US" sz="1600" b="1" dirty="0">
              <a:solidFill>
                <a:srgbClr val="FF0000"/>
              </a:solidFill>
            </a:endParaRPr>
          </a:p>
        </p:txBody>
      </p:sp>
      <p:pic>
        <p:nvPicPr>
          <p:cNvPr id="4" name="Content Placeholder 3" descr="images.jpg"/>
          <p:cNvPicPr>
            <a:picLocks noChangeAspect="1"/>
          </p:cNvPicPr>
          <p:nvPr/>
        </p:nvPicPr>
        <p:blipFill>
          <a:blip r:embed="rId2"/>
          <a:stretch>
            <a:fillRect/>
          </a:stretch>
        </p:blipFill>
        <p:spPr>
          <a:xfrm>
            <a:off x="7929586" y="0"/>
            <a:ext cx="1214414" cy="1214422"/>
          </a:xfrm>
          <a:prstGeom prst="rect">
            <a:avLst/>
          </a:prstGeom>
        </p:spPr>
      </p:pic>
      <p:sp>
        <p:nvSpPr>
          <p:cNvPr id="8" name="Rectangle 7"/>
          <p:cNvSpPr/>
          <p:nvPr/>
        </p:nvSpPr>
        <p:spPr>
          <a:xfrm>
            <a:off x="0" y="1142984"/>
            <a:ext cx="4643438" cy="57150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v"/>
            </a:pPr>
            <a:r>
              <a:rPr lang="en-US" dirty="0">
                <a:solidFill>
                  <a:schemeClr val="tx1"/>
                </a:solidFill>
              </a:rPr>
              <a:t> </a:t>
            </a:r>
            <a:r>
              <a:rPr lang="en-US" b="1" dirty="0">
                <a:solidFill>
                  <a:schemeClr val="tx1"/>
                </a:solidFill>
              </a:rPr>
              <a:t>Disaster Risk Management department (DRM) have thematic or intervention areas of WASH, CVA, Disaster preparedness, Wash/Shelter NFIs, Livelihood, Early warning Early Action, Emergency react, environmental protection PGI, and CEA.</a:t>
            </a:r>
          </a:p>
          <a:p>
            <a:pPr algn="just">
              <a:buFont typeface="Wingdings" pitchFamily="2" charset="2"/>
              <a:buChar char="v"/>
            </a:pPr>
            <a:endParaRPr lang="en-US" dirty="0">
              <a:solidFill>
                <a:schemeClr val="tx1"/>
              </a:solidFill>
            </a:endParaRPr>
          </a:p>
          <a:p>
            <a:pPr algn="just">
              <a:buFont typeface="Wingdings" pitchFamily="2" charset="2"/>
              <a:buChar char="v"/>
            </a:pPr>
            <a:r>
              <a:rPr lang="en-SG" dirty="0">
                <a:solidFill>
                  <a:schemeClr val="tx1"/>
                </a:solidFill>
              </a:rPr>
              <a:t> </a:t>
            </a:r>
            <a:r>
              <a:rPr lang="en-SG" b="1" dirty="0">
                <a:solidFill>
                  <a:srgbClr val="FF0000"/>
                </a:solidFill>
              </a:rPr>
              <a:t>Cash Assistance: </a:t>
            </a:r>
            <a:r>
              <a:rPr lang="en-US" b="1" dirty="0">
                <a:solidFill>
                  <a:schemeClr val="tx1"/>
                </a:solidFill>
              </a:rPr>
              <a:t>In 2023,  The SRCS-Somaliland provided cash assistance to </a:t>
            </a:r>
            <a:r>
              <a:rPr lang="en-US" b="1" dirty="0">
                <a:solidFill>
                  <a:srgbClr val="FF0000"/>
                </a:solidFill>
              </a:rPr>
              <a:t>6702 house hold    (40, 212 individual) </a:t>
            </a:r>
            <a:r>
              <a:rPr lang="en-US" b="1" dirty="0">
                <a:solidFill>
                  <a:schemeClr val="tx1"/>
                </a:solidFill>
              </a:rPr>
              <a:t>in all Somaliland regions. </a:t>
            </a:r>
          </a:p>
          <a:p>
            <a:pPr algn="just">
              <a:buFont typeface="Wingdings" pitchFamily="2" charset="2"/>
              <a:buChar char="v"/>
            </a:pPr>
            <a:endParaRPr lang="en-US" b="1" dirty="0">
              <a:solidFill>
                <a:srgbClr val="FF0000"/>
              </a:solidFill>
            </a:endParaRPr>
          </a:p>
          <a:p>
            <a:pPr algn="just">
              <a:buFont typeface="Wingdings" pitchFamily="2" charset="2"/>
              <a:buChar char="v"/>
            </a:pPr>
            <a:r>
              <a:rPr lang="en-SG" b="1" dirty="0">
                <a:solidFill>
                  <a:srgbClr val="FF0000"/>
                </a:solidFill>
              </a:rPr>
              <a:t> WASH: </a:t>
            </a:r>
            <a:r>
              <a:rPr lang="en-SG" b="1" dirty="0">
                <a:solidFill>
                  <a:schemeClr val="tx1"/>
                </a:solidFill>
              </a:rPr>
              <a:t>26 berkads, and 4 shollow wells</a:t>
            </a:r>
          </a:p>
          <a:p>
            <a:pPr algn="just">
              <a:buFont typeface="Wingdings" pitchFamily="2" charset="2"/>
              <a:buChar char="v"/>
            </a:pPr>
            <a:endParaRPr lang="en-SG" b="1" dirty="0">
              <a:solidFill>
                <a:schemeClr val="tx1"/>
              </a:solidFill>
            </a:endParaRPr>
          </a:p>
          <a:p>
            <a:pPr algn="just">
              <a:buFont typeface="Wingdings" pitchFamily="2" charset="2"/>
              <a:buChar char="v"/>
            </a:pPr>
            <a:r>
              <a:rPr lang="en-SG" b="1" dirty="0">
                <a:solidFill>
                  <a:schemeClr val="tx1"/>
                </a:solidFill>
              </a:rPr>
              <a:t> </a:t>
            </a:r>
            <a:r>
              <a:rPr lang="en-SG" b="1" dirty="0">
                <a:solidFill>
                  <a:srgbClr val="FF0000"/>
                </a:solidFill>
              </a:rPr>
              <a:t>Livelihood: </a:t>
            </a:r>
            <a:r>
              <a:rPr lang="en-SG" b="1" dirty="0">
                <a:solidFill>
                  <a:schemeClr val="tx1"/>
                </a:solidFill>
              </a:rPr>
              <a:t>515 House holds ( 3,090 people  were provided ploughing Hours</a:t>
            </a:r>
          </a:p>
          <a:p>
            <a:pPr algn="just">
              <a:buFont typeface="Wingdings" pitchFamily="2" charset="2"/>
              <a:buChar char="v"/>
            </a:pPr>
            <a:endParaRPr lang="en-SG" b="1" dirty="0">
              <a:solidFill>
                <a:schemeClr val="tx1"/>
              </a:solidFill>
            </a:endParaRPr>
          </a:p>
          <a:p>
            <a:pPr algn="just">
              <a:buFont typeface="Wingdings" pitchFamily="2" charset="2"/>
              <a:buChar char="v"/>
            </a:pPr>
            <a:r>
              <a:rPr lang="en-SG" b="1" dirty="0">
                <a:solidFill>
                  <a:srgbClr val="FF0000"/>
                </a:solidFill>
              </a:rPr>
              <a:t> WASH/shelter NFIs : </a:t>
            </a:r>
            <a:r>
              <a:rPr lang="en-SG" b="1" dirty="0">
                <a:solidFill>
                  <a:schemeClr val="tx1"/>
                </a:solidFill>
              </a:rPr>
              <a:t>41,700 HH were provided water and Shelter NFIs</a:t>
            </a:r>
            <a:endParaRPr lang="en-US" b="1" dirty="0">
              <a:solidFill>
                <a:schemeClr val="tx1"/>
              </a:solidFill>
            </a:endParaRPr>
          </a:p>
          <a:p>
            <a:pPr algn="just"/>
            <a:endParaRPr lang="en-US" dirty="0">
              <a:solidFill>
                <a:schemeClr val="tx1"/>
              </a:solidFill>
            </a:endParaRPr>
          </a:p>
          <a:p>
            <a:pPr algn="ctr"/>
            <a:endParaRPr lang="en-US" dirty="0">
              <a:solidFill>
                <a:schemeClr val="tx1"/>
              </a:solidFill>
            </a:endParaRPr>
          </a:p>
        </p:txBody>
      </p:sp>
      <p:pic>
        <p:nvPicPr>
          <p:cNvPr id="9" name="Picture 8" descr="C:\Users\coatc\Desktop\Aleybadey Rod\708882b0-b4b2-4061-9696-8343b713274c.jpg"/>
          <p:cNvPicPr/>
          <p:nvPr/>
        </p:nvPicPr>
        <p:blipFill>
          <a:blip r:embed="rId3"/>
          <a:srcRect/>
          <a:stretch>
            <a:fillRect/>
          </a:stretch>
        </p:blipFill>
        <p:spPr bwMode="auto">
          <a:xfrm>
            <a:off x="4714876" y="1142984"/>
            <a:ext cx="4429124" cy="2928958"/>
          </a:xfrm>
          <a:prstGeom prst="rect">
            <a:avLst/>
          </a:prstGeom>
          <a:noFill/>
          <a:ln w="9525">
            <a:noFill/>
            <a:miter lim="800000"/>
            <a:headEnd/>
            <a:tailEnd/>
          </a:ln>
        </p:spPr>
      </p:pic>
      <p:pic>
        <p:nvPicPr>
          <p:cNvPr id="10" name="Picture 9" descr="b9ceb0c4-4cc6-458c-872d-ea428bfaf520.jpg"/>
          <p:cNvPicPr/>
          <p:nvPr/>
        </p:nvPicPr>
        <p:blipFill>
          <a:blip r:embed="rId4"/>
          <a:stretch>
            <a:fillRect/>
          </a:stretch>
        </p:blipFill>
        <p:spPr>
          <a:xfrm>
            <a:off x="4714876" y="3957051"/>
            <a:ext cx="4429124" cy="290094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a:solidFill>
            <a:srgbClr val="FF0000"/>
          </a:solidFill>
        </p:spPr>
        <p:txBody>
          <a:bodyPr>
            <a:noAutofit/>
          </a:bodyPr>
          <a:lstStyle/>
          <a:p>
            <a:pPr algn="l"/>
            <a:r>
              <a:rPr lang="en-SG" sz="5400" b="1" dirty="0">
                <a:solidFill>
                  <a:schemeClr val="bg1"/>
                </a:solidFill>
              </a:rPr>
              <a:t>Continue…</a:t>
            </a:r>
            <a:endParaRPr lang="en-US" sz="5400" b="1" i="1" dirty="0"/>
          </a:p>
        </p:txBody>
      </p:sp>
      <p:sp>
        <p:nvSpPr>
          <p:cNvPr id="3" name="Content Placeholder 2"/>
          <p:cNvSpPr>
            <a:spLocks noGrp="1"/>
          </p:cNvSpPr>
          <p:nvPr>
            <p:ph idx="1"/>
          </p:nvPr>
        </p:nvSpPr>
        <p:spPr>
          <a:xfrm>
            <a:off x="0" y="1142984"/>
            <a:ext cx="4429124" cy="5715016"/>
          </a:xfrm>
        </p:spPr>
        <p:txBody>
          <a:bodyPr>
            <a:normAutofit/>
          </a:bodyPr>
          <a:lstStyle/>
          <a:p>
            <a:pPr algn="just">
              <a:buNone/>
            </a:pPr>
            <a:r>
              <a:rPr lang="en-SG" sz="1600" b="1" dirty="0">
                <a:solidFill>
                  <a:srgbClr val="FF0000"/>
                </a:solidFill>
              </a:rPr>
              <a:t> </a:t>
            </a:r>
            <a:endParaRPr lang="en-US" sz="1600" b="1" dirty="0">
              <a:solidFill>
                <a:srgbClr val="FF0000"/>
              </a:solidFill>
            </a:endParaRPr>
          </a:p>
        </p:txBody>
      </p:sp>
      <p:pic>
        <p:nvPicPr>
          <p:cNvPr id="4" name="Content Placeholder 3" descr="images.jpg"/>
          <p:cNvPicPr>
            <a:picLocks noChangeAspect="1"/>
          </p:cNvPicPr>
          <p:nvPr/>
        </p:nvPicPr>
        <p:blipFill>
          <a:blip r:embed="rId2"/>
          <a:stretch>
            <a:fillRect/>
          </a:stretch>
        </p:blipFill>
        <p:spPr>
          <a:xfrm>
            <a:off x="7929586" y="0"/>
            <a:ext cx="1214414" cy="1214422"/>
          </a:xfrm>
          <a:prstGeom prst="rect">
            <a:avLst/>
          </a:prstGeom>
        </p:spPr>
      </p:pic>
      <p:sp>
        <p:nvSpPr>
          <p:cNvPr id="8" name="Rectangle 7"/>
          <p:cNvSpPr/>
          <p:nvPr/>
        </p:nvSpPr>
        <p:spPr>
          <a:xfrm>
            <a:off x="0" y="1142984"/>
            <a:ext cx="4643438" cy="57150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v"/>
            </a:pPr>
            <a:r>
              <a:rPr lang="en-US" b="1" dirty="0">
                <a:solidFill>
                  <a:schemeClr val="tx1"/>
                </a:solidFill>
              </a:rPr>
              <a:t>Environmental Protection : In 2023 SRCS-Somaliland, has planted 3,300 tree seedlings under the Emergency Appeal fund, to mitigate climate change impact in Somaliland.</a:t>
            </a:r>
          </a:p>
          <a:p>
            <a:pPr algn="just"/>
            <a:endParaRPr lang="en-US" b="1" dirty="0">
              <a:solidFill>
                <a:schemeClr val="tx1"/>
              </a:solidFill>
            </a:endParaRPr>
          </a:p>
          <a:p>
            <a:pPr algn="just">
              <a:buFont typeface="Wingdings" pitchFamily="2" charset="2"/>
              <a:buChar char="v"/>
            </a:pPr>
            <a:r>
              <a:rPr lang="en-SG" b="1" dirty="0">
                <a:solidFill>
                  <a:schemeClr val="tx1"/>
                </a:solidFill>
              </a:rPr>
              <a:t> </a:t>
            </a:r>
            <a:r>
              <a:rPr lang="en-US" b="1" dirty="0">
                <a:solidFill>
                  <a:schemeClr val="tx1"/>
                </a:solidFill>
              </a:rPr>
              <a:t>Early warning Early Action : In 2023 SRCS-Somaliland reached 38,270 people through FM radio messages and provides early warning information. </a:t>
            </a:r>
          </a:p>
          <a:p>
            <a:pPr algn="just"/>
            <a:endParaRPr lang="en-US" b="1" dirty="0">
              <a:solidFill>
                <a:schemeClr val="tx1"/>
              </a:solidFill>
            </a:endParaRPr>
          </a:p>
          <a:p>
            <a:pPr algn="just">
              <a:buFont typeface="Wingdings" pitchFamily="2" charset="2"/>
              <a:buChar char="v"/>
            </a:pPr>
            <a:r>
              <a:rPr lang="en-US" b="1" dirty="0">
                <a:solidFill>
                  <a:schemeClr val="tx1"/>
                </a:solidFill>
              </a:rPr>
              <a:t>Under the El-Niño DREF 80 volunteers (50 males and 30 females) were trained on early warning and evacuation during emergencies to reduce the risk of flash flood</a:t>
            </a:r>
          </a:p>
          <a:p>
            <a:pPr algn="just">
              <a:buFont typeface="Wingdings" pitchFamily="2" charset="2"/>
              <a:buChar char="v"/>
            </a:pPr>
            <a:endParaRPr lang="en-US" b="1" dirty="0">
              <a:solidFill>
                <a:schemeClr val="tx1"/>
              </a:solidFill>
            </a:endParaRPr>
          </a:p>
          <a:p>
            <a:pPr algn="just">
              <a:buFont typeface="Wingdings" pitchFamily="2" charset="2"/>
              <a:buChar char="v"/>
            </a:pPr>
            <a:r>
              <a:rPr lang="en-SG" b="1" dirty="0">
                <a:solidFill>
                  <a:schemeClr val="tx1"/>
                </a:solidFill>
              </a:rPr>
              <a:t> Development of Earl Action Protocol (EAP fro Drought)</a:t>
            </a:r>
          </a:p>
          <a:p>
            <a:pPr algn="just">
              <a:buFont typeface="Wingdings" pitchFamily="2" charset="2"/>
              <a:buChar char="v"/>
            </a:pPr>
            <a:r>
              <a:rPr lang="en-US" dirty="0">
                <a:solidFill>
                  <a:schemeClr val="tx1"/>
                </a:solidFill>
              </a:rPr>
              <a:t> </a:t>
            </a:r>
            <a:r>
              <a:rPr lang="en-US" b="1" dirty="0">
                <a:solidFill>
                  <a:schemeClr val="tx1"/>
                </a:solidFill>
              </a:rPr>
              <a:t>Establishment of the Somaliland Anticipatory Action Technical Working Group.</a:t>
            </a:r>
          </a:p>
        </p:txBody>
      </p:sp>
      <p:pic>
        <p:nvPicPr>
          <p:cNvPr id="10" name="Picture 9" descr="C:\Users\User\OneDrive\Documents\Group photos.jpg"/>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142984"/>
            <a:ext cx="4500562" cy="298550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a:solidFill>
            <a:srgbClr val="FF0000"/>
          </a:solidFill>
        </p:spPr>
        <p:txBody>
          <a:bodyPr>
            <a:noAutofit/>
          </a:bodyPr>
          <a:lstStyle/>
          <a:p>
            <a:r>
              <a:rPr lang="en-SG" sz="5400" b="1" dirty="0">
                <a:solidFill>
                  <a:schemeClr val="bg1"/>
                </a:solidFill>
              </a:rPr>
              <a:t>Resilience Department</a:t>
            </a:r>
            <a:endParaRPr lang="en-US" sz="5400" b="1" dirty="0"/>
          </a:p>
        </p:txBody>
      </p:sp>
      <p:sp>
        <p:nvSpPr>
          <p:cNvPr id="3" name="Content Placeholder 2"/>
          <p:cNvSpPr>
            <a:spLocks noGrp="1"/>
          </p:cNvSpPr>
          <p:nvPr>
            <p:ph idx="1"/>
          </p:nvPr>
        </p:nvSpPr>
        <p:spPr>
          <a:xfrm>
            <a:off x="0" y="1142984"/>
            <a:ext cx="4429124" cy="5715016"/>
          </a:xfrm>
        </p:spPr>
        <p:txBody>
          <a:bodyPr>
            <a:normAutofit/>
          </a:bodyPr>
          <a:lstStyle/>
          <a:p>
            <a:pPr algn="just">
              <a:buNone/>
            </a:pPr>
            <a:r>
              <a:rPr lang="en-SG" sz="1600" b="1" dirty="0">
                <a:solidFill>
                  <a:srgbClr val="FF0000"/>
                </a:solidFill>
              </a:rPr>
              <a:t> </a:t>
            </a:r>
            <a:endParaRPr lang="en-US" sz="1600" b="1" dirty="0">
              <a:solidFill>
                <a:srgbClr val="FF0000"/>
              </a:solidFill>
            </a:endParaRPr>
          </a:p>
        </p:txBody>
      </p:sp>
      <p:pic>
        <p:nvPicPr>
          <p:cNvPr id="4" name="Content Placeholder 3" descr="images.jpg"/>
          <p:cNvPicPr>
            <a:picLocks noChangeAspect="1"/>
          </p:cNvPicPr>
          <p:nvPr/>
        </p:nvPicPr>
        <p:blipFill>
          <a:blip r:embed="rId2"/>
          <a:stretch>
            <a:fillRect/>
          </a:stretch>
        </p:blipFill>
        <p:spPr>
          <a:xfrm>
            <a:off x="7929586" y="0"/>
            <a:ext cx="1214414" cy="1214422"/>
          </a:xfrm>
          <a:prstGeom prst="rect">
            <a:avLst/>
          </a:prstGeom>
        </p:spPr>
      </p:pic>
      <p:sp>
        <p:nvSpPr>
          <p:cNvPr id="8" name="Rectangle 7"/>
          <p:cNvSpPr/>
          <p:nvPr/>
        </p:nvSpPr>
        <p:spPr>
          <a:xfrm>
            <a:off x="0" y="1142984"/>
            <a:ext cx="4643438" cy="57150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v"/>
            </a:pPr>
            <a:r>
              <a:rPr lang="en-US" b="1" dirty="0">
                <a:solidFill>
                  <a:schemeClr val="tx1"/>
                </a:solidFill>
              </a:rPr>
              <a:t> Since 2003 the resilience program implemented various interventions through the six regions of Somaliland these are: - WASH, livelihood, Cash voucher assistance and community capacity building through various trainings these are disaster risk reduction, Good agronomic practices, and Early Warning Early Action.</a:t>
            </a:r>
          </a:p>
          <a:p>
            <a:pPr algn="just">
              <a:buFont typeface="Wingdings" pitchFamily="2" charset="2"/>
              <a:buChar char="v"/>
            </a:pPr>
            <a:r>
              <a:rPr lang="en-SG" dirty="0">
                <a:solidFill>
                  <a:schemeClr val="tx1"/>
                </a:solidFill>
              </a:rPr>
              <a:t> </a:t>
            </a:r>
            <a:r>
              <a:rPr lang="en-US" b="1" dirty="0">
                <a:solidFill>
                  <a:schemeClr val="tx1"/>
                </a:solidFill>
              </a:rPr>
              <a:t>In 2023, the Resilience department rehabilitated 9 water points (Barked)</a:t>
            </a:r>
          </a:p>
          <a:p>
            <a:pPr algn="just"/>
            <a:endParaRPr lang="en-US" b="1" dirty="0">
              <a:solidFill>
                <a:schemeClr val="tx1"/>
              </a:solidFill>
            </a:endParaRPr>
          </a:p>
          <a:p>
            <a:pPr algn="just">
              <a:buFont typeface="Wingdings" pitchFamily="2" charset="2"/>
              <a:buChar char="v"/>
            </a:pPr>
            <a:r>
              <a:rPr lang="en-SG" b="1" dirty="0">
                <a:solidFill>
                  <a:schemeClr val="tx1"/>
                </a:solidFill>
              </a:rPr>
              <a:t> </a:t>
            </a:r>
            <a:r>
              <a:rPr lang="en-US" b="1" dirty="0">
                <a:solidFill>
                  <a:schemeClr val="tx1"/>
                </a:solidFill>
              </a:rPr>
              <a:t>40 farmer were trained on GAP (Good Agricultural practices)</a:t>
            </a:r>
          </a:p>
          <a:p>
            <a:pPr algn="just">
              <a:buFont typeface="Wingdings" pitchFamily="2" charset="2"/>
              <a:buChar char="v"/>
            </a:pPr>
            <a:endParaRPr lang="en-US" b="1" dirty="0">
              <a:solidFill>
                <a:schemeClr val="tx1"/>
              </a:solidFill>
            </a:endParaRPr>
          </a:p>
          <a:p>
            <a:pPr algn="just">
              <a:buFont typeface="Wingdings" pitchFamily="2" charset="2"/>
              <a:buChar char="v"/>
            </a:pPr>
            <a:r>
              <a:rPr lang="en-SG" b="1" dirty="0">
                <a:solidFill>
                  <a:schemeClr val="tx1"/>
                </a:solidFill>
              </a:rPr>
              <a:t> </a:t>
            </a:r>
            <a:r>
              <a:rPr lang="en-US" b="1" dirty="0">
                <a:solidFill>
                  <a:schemeClr val="tx1"/>
                </a:solidFill>
              </a:rPr>
              <a:t>In 2023 SRCS-Somaliland resilience department provide cash assistance to 1370 HH (8,220 people) which are the most vulnerable communities in Somaliland.</a:t>
            </a:r>
          </a:p>
        </p:txBody>
      </p:sp>
      <p:pic>
        <p:nvPicPr>
          <p:cNvPr id="9" name="Picture 8" descr="b9e1ad10-b88e-456f-a667-0b2c236718d1.jpg"/>
          <p:cNvPicPr/>
          <p:nvPr/>
        </p:nvPicPr>
        <p:blipFill>
          <a:blip r:embed="rId3"/>
          <a:stretch>
            <a:fillRect/>
          </a:stretch>
        </p:blipFill>
        <p:spPr>
          <a:xfrm>
            <a:off x="4643439" y="1142985"/>
            <a:ext cx="4500562" cy="2857519"/>
          </a:xfrm>
          <a:prstGeom prst="rect">
            <a:avLst/>
          </a:prstGeom>
        </p:spPr>
      </p:pic>
      <p:pic>
        <p:nvPicPr>
          <p:cNvPr id="10" name="Picture 9" descr="dc2229c4-06c3-4dfd-954b-70e42e532c1a.jpg"/>
          <p:cNvPicPr/>
          <p:nvPr/>
        </p:nvPicPr>
        <p:blipFill>
          <a:blip r:embed="rId4"/>
          <a:stretch>
            <a:fillRect/>
          </a:stretch>
        </p:blipFill>
        <p:spPr>
          <a:xfrm>
            <a:off x="4643438" y="3776597"/>
            <a:ext cx="4500562" cy="308140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a:solidFill>
            <a:srgbClr val="FF0000"/>
          </a:solidFill>
        </p:spPr>
        <p:txBody>
          <a:bodyPr>
            <a:noAutofit/>
          </a:bodyPr>
          <a:lstStyle/>
          <a:p>
            <a:r>
              <a:rPr lang="en-SG" sz="4800" b="1" dirty="0">
                <a:solidFill>
                  <a:schemeClr val="bg1"/>
                </a:solidFill>
              </a:rPr>
              <a:t>RFL &amp; Communication</a:t>
            </a:r>
            <a:endParaRPr lang="en-US" sz="4800" b="1" dirty="0"/>
          </a:p>
        </p:txBody>
      </p:sp>
      <p:sp>
        <p:nvSpPr>
          <p:cNvPr id="3" name="Content Placeholder 2"/>
          <p:cNvSpPr>
            <a:spLocks noGrp="1"/>
          </p:cNvSpPr>
          <p:nvPr>
            <p:ph idx="1"/>
          </p:nvPr>
        </p:nvSpPr>
        <p:spPr>
          <a:xfrm>
            <a:off x="0" y="1142984"/>
            <a:ext cx="4429124" cy="5715016"/>
          </a:xfrm>
        </p:spPr>
        <p:txBody>
          <a:bodyPr>
            <a:normAutofit/>
          </a:bodyPr>
          <a:lstStyle/>
          <a:p>
            <a:pPr algn="just">
              <a:buNone/>
            </a:pPr>
            <a:r>
              <a:rPr lang="en-SG" sz="1600" b="1" dirty="0">
                <a:solidFill>
                  <a:srgbClr val="FF0000"/>
                </a:solidFill>
              </a:rPr>
              <a:t> </a:t>
            </a:r>
            <a:endParaRPr lang="en-US" sz="1600" b="1" dirty="0">
              <a:solidFill>
                <a:srgbClr val="FF0000"/>
              </a:solidFill>
            </a:endParaRPr>
          </a:p>
        </p:txBody>
      </p:sp>
      <p:pic>
        <p:nvPicPr>
          <p:cNvPr id="4" name="Content Placeholder 3" descr="images.jpg"/>
          <p:cNvPicPr>
            <a:picLocks noChangeAspect="1"/>
          </p:cNvPicPr>
          <p:nvPr/>
        </p:nvPicPr>
        <p:blipFill>
          <a:blip r:embed="rId2"/>
          <a:stretch>
            <a:fillRect/>
          </a:stretch>
        </p:blipFill>
        <p:spPr>
          <a:xfrm>
            <a:off x="7929586" y="0"/>
            <a:ext cx="1214414" cy="1214422"/>
          </a:xfrm>
          <a:prstGeom prst="rect">
            <a:avLst/>
          </a:prstGeom>
        </p:spPr>
      </p:pic>
      <p:sp>
        <p:nvSpPr>
          <p:cNvPr id="8" name="Rectangle 7"/>
          <p:cNvSpPr/>
          <p:nvPr/>
        </p:nvSpPr>
        <p:spPr>
          <a:xfrm>
            <a:off x="0" y="1142984"/>
            <a:ext cx="4643438" cy="57150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v"/>
            </a:pPr>
            <a:r>
              <a:rPr lang="en-US" b="1" dirty="0">
                <a:solidFill>
                  <a:srgbClr val="FF0000"/>
                </a:solidFill>
              </a:rPr>
              <a:t>Phone call services: </a:t>
            </a:r>
            <a:r>
              <a:rPr lang="en-US" dirty="0">
                <a:solidFill>
                  <a:schemeClr val="tx1"/>
                </a:solidFill>
              </a:rPr>
              <a:t>Total 6950 people were provided phone call services these are migrants from </a:t>
            </a:r>
            <a:r>
              <a:rPr lang="en-US" dirty="0" err="1">
                <a:solidFill>
                  <a:schemeClr val="tx1"/>
                </a:solidFill>
              </a:rPr>
              <a:t>Yeman</a:t>
            </a:r>
            <a:r>
              <a:rPr lang="en-US" dirty="0">
                <a:solidFill>
                  <a:schemeClr val="tx1"/>
                </a:solidFill>
              </a:rPr>
              <a:t>, IDPs, and Somali returnees from </a:t>
            </a:r>
            <a:r>
              <a:rPr lang="en-US" dirty="0" err="1">
                <a:solidFill>
                  <a:schemeClr val="tx1"/>
                </a:solidFill>
              </a:rPr>
              <a:t>yeman</a:t>
            </a:r>
            <a:r>
              <a:rPr lang="en-US" dirty="0">
                <a:solidFill>
                  <a:schemeClr val="tx1"/>
                </a:solidFill>
              </a:rPr>
              <a:t>. </a:t>
            </a:r>
          </a:p>
          <a:p>
            <a:pPr algn="just">
              <a:buFont typeface="Wingdings" pitchFamily="2" charset="2"/>
              <a:buChar char="v"/>
            </a:pPr>
            <a:endParaRPr lang="en-US" dirty="0">
              <a:solidFill>
                <a:schemeClr val="tx1"/>
              </a:solidFill>
            </a:endParaRPr>
          </a:p>
          <a:p>
            <a:pPr algn="just">
              <a:buFont typeface="Wingdings" pitchFamily="2" charset="2"/>
              <a:buChar char="v"/>
            </a:pPr>
            <a:r>
              <a:rPr lang="en-US" b="1" dirty="0">
                <a:solidFill>
                  <a:srgbClr val="FF0000"/>
                </a:solidFill>
              </a:rPr>
              <a:t>Tracing Cases: </a:t>
            </a:r>
            <a:r>
              <a:rPr lang="en-US" dirty="0">
                <a:solidFill>
                  <a:schemeClr val="tx1"/>
                </a:solidFill>
              </a:rPr>
              <a:t>Total of tracing solves was 144 cases. </a:t>
            </a:r>
          </a:p>
          <a:p>
            <a:pPr algn="just">
              <a:buFont typeface="Wingdings" pitchFamily="2" charset="2"/>
              <a:buChar char="v"/>
            </a:pPr>
            <a:endParaRPr lang="en-US" dirty="0">
              <a:solidFill>
                <a:schemeClr val="tx1"/>
              </a:solidFill>
            </a:endParaRPr>
          </a:p>
          <a:p>
            <a:pPr algn="just">
              <a:buFont typeface="Wingdings" pitchFamily="2" charset="2"/>
              <a:buChar char="v"/>
            </a:pPr>
            <a:r>
              <a:rPr lang="en-US" dirty="0">
                <a:solidFill>
                  <a:srgbClr val="FF0000"/>
                </a:solidFill>
              </a:rPr>
              <a:t> </a:t>
            </a:r>
            <a:r>
              <a:rPr lang="en-US" b="1" dirty="0">
                <a:solidFill>
                  <a:srgbClr val="FF0000"/>
                </a:solidFill>
              </a:rPr>
              <a:t>RCMS Red Cross/ Crescent massages:</a:t>
            </a:r>
          </a:p>
          <a:p>
            <a:pPr algn="just"/>
            <a:r>
              <a:rPr lang="en-US" b="1" dirty="0">
                <a:solidFill>
                  <a:srgbClr val="FF0000"/>
                </a:solidFill>
              </a:rPr>
              <a:t> </a:t>
            </a:r>
            <a:r>
              <a:rPr lang="en-US" dirty="0">
                <a:solidFill>
                  <a:schemeClr val="tx1"/>
                </a:solidFill>
              </a:rPr>
              <a:t>in 2023 Total of </a:t>
            </a:r>
            <a:r>
              <a:rPr lang="en-US" dirty="0">
                <a:solidFill>
                  <a:srgbClr val="FF0000"/>
                </a:solidFill>
              </a:rPr>
              <a:t>41,986</a:t>
            </a:r>
            <a:r>
              <a:rPr lang="en-US" dirty="0">
                <a:solidFill>
                  <a:schemeClr val="tx1"/>
                </a:solidFill>
              </a:rPr>
              <a:t> massages was exchanges.</a:t>
            </a:r>
          </a:p>
          <a:p>
            <a:pPr algn="just"/>
            <a:endParaRPr lang="en-US" dirty="0">
              <a:solidFill>
                <a:schemeClr val="tx1"/>
              </a:solidFill>
            </a:endParaRPr>
          </a:p>
          <a:p>
            <a:pPr algn="just">
              <a:buFont typeface="Wingdings" pitchFamily="2" charset="2"/>
              <a:buChar char="v"/>
            </a:pPr>
            <a:r>
              <a:rPr lang="en-SG" b="1" dirty="0">
                <a:solidFill>
                  <a:schemeClr val="tx1"/>
                </a:solidFill>
              </a:rPr>
              <a:t> I</a:t>
            </a:r>
            <a:r>
              <a:rPr lang="en-US" dirty="0">
                <a:solidFill>
                  <a:schemeClr val="tx1"/>
                </a:solidFill>
              </a:rPr>
              <a:t>n 2023, Communication department reached</a:t>
            </a:r>
            <a:r>
              <a:rPr lang="en-US" b="1" dirty="0">
                <a:solidFill>
                  <a:schemeClr val="tx1"/>
                </a:solidFill>
              </a:rPr>
              <a:t> </a:t>
            </a:r>
            <a:r>
              <a:rPr lang="en-US" b="1" dirty="0">
                <a:solidFill>
                  <a:srgbClr val="FF0000"/>
                </a:solidFill>
              </a:rPr>
              <a:t>17,710</a:t>
            </a:r>
            <a:r>
              <a:rPr lang="en-US" b="1" dirty="0">
                <a:solidFill>
                  <a:schemeClr val="tx1"/>
                </a:solidFill>
              </a:rPr>
              <a:t> </a:t>
            </a:r>
            <a:r>
              <a:rPr lang="en-US" dirty="0">
                <a:solidFill>
                  <a:schemeClr val="tx1"/>
                </a:solidFill>
              </a:rPr>
              <a:t>audiences through operational communication sessions such as meetings and trainings in SRCS Somaliland branches.</a:t>
            </a:r>
          </a:p>
          <a:p>
            <a:pPr algn="just"/>
            <a:endParaRPr lang="en-US" b="1" dirty="0">
              <a:solidFill>
                <a:schemeClr val="tx1"/>
              </a:solidFill>
            </a:endParaRPr>
          </a:p>
        </p:txBody>
      </p:sp>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4643438" y="1214423"/>
            <a:ext cx="4500562" cy="2928958"/>
          </a:xfrm>
          <a:prstGeom prst="rect">
            <a:avLst/>
          </a:prstGeom>
        </p:spPr>
      </p:pic>
      <p:pic>
        <p:nvPicPr>
          <p:cNvPr id="12" name="Picture 11" descr="C:\Users\coatc\Desktop\03875574-16cb-44f3-bd42-ce3009513638.jpg"/>
          <p:cNvPicPr/>
          <p:nvPr/>
        </p:nvPicPr>
        <p:blipFill>
          <a:blip r:embed="rId4"/>
          <a:srcRect/>
          <a:stretch>
            <a:fillRect/>
          </a:stretch>
        </p:blipFill>
        <p:spPr bwMode="auto">
          <a:xfrm>
            <a:off x="4643438" y="4115379"/>
            <a:ext cx="4500562" cy="2742621"/>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a:solidFill>
            <a:srgbClr val="FF0000"/>
          </a:solidFill>
        </p:spPr>
        <p:txBody>
          <a:bodyPr>
            <a:noAutofit/>
          </a:bodyPr>
          <a:lstStyle/>
          <a:p>
            <a:r>
              <a:rPr lang="en-SG" sz="3600" b="1" dirty="0">
                <a:solidFill>
                  <a:schemeClr val="bg1"/>
                </a:solidFill>
              </a:rPr>
              <a:t>National Society Development (NSD)</a:t>
            </a:r>
            <a:endParaRPr lang="en-US" sz="3600" b="1" dirty="0"/>
          </a:p>
        </p:txBody>
      </p:sp>
      <p:sp>
        <p:nvSpPr>
          <p:cNvPr id="3" name="Content Placeholder 2"/>
          <p:cNvSpPr>
            <a:spLocks noGrp="1"/>
          </p:cNvSpPr>
          <p:nvPr>
            <p:ph idx="1"/>
          </p:nvPr>
        </p:nvSpPr>
        <p:spPr>
          <a:xfrm>
            <a:off x="0" y="1142984"/>
            <a:ext cx="4429124" cy="5715016"/>
          </a:xfrm>
        </p:spPr>
        <p:txBody>
          <a:bodyPr>
            <a:normAutofit/>
          </a:bodyPr>
          <a:lstStyle/>
          <a:p>
            <a:pPr algn="just">
              <a:buNone/>
            </a:pPr>
            <a:r>
              <a:rPr lang="en-SG" sz="1600" b="1" dirty="0">
                <a:solidFill>
                  <a:srgbClr val="FF0000"/>
                </a:solidFill>
              </a:rPr>
              <a:t> </a:t>
            </a:r>
            <a:endParaRPr lang="en-US" sz="1600" b="1" dirty="0">
              <a:solidFill>
                <a:srgbClr val="FF0000"/>
              </a:solidFill>
            </a:endParaRPr>
          </a:p>
        </p:txBody>
      </p:sp>
      <p:pic>
        <p:nvPicPr>
          <p:cNvPr id="4" name="Content Placeholder 3" descr="images.jpg"/>
          <p:cNvPicPr>
            <a:picLocks noChangeAspect="1"/>
          </p:cNvPicPr>
          <p:nvPr/>
        </p:nvPicPr>
        <p:blipFill>
          <a:blip r:embed="rId2"/>
          <a:stretch>
            <a:fillRect/>
          </a:stretch>
        </p:blipFill>
        <p:spPr>
          <a:xfrm>
            <a:off x="7929586" y="0"/>
            <a:ext cx="1214414" cy="1214422"/>
          </a:xfrm>
          <a:prstGeom prst="rect">
            <a:avLst/>
          </a:prstGeom>
        </p:spPr>
      </p:pic>
      <p:sp>
        <p:nvSpPr>
          <p:cNvPr id="8" name="Rectangle 7"/>
          <p:cNvSpPr/>
          <p:nvPr/>
        </p:nvSpPr>
        <p:spPr>
          <a:xfrm>
            <a:off x="0" y="1142984"/>
            <a:ext cx="4643438" cy="57150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v"/>
            </a:pPr>
            <a:r>
              <a:rPr lang="en-US" sz="1600" dirty="0">
                <a:solidFill>
                  <a:schemeClr val="tx1"/>
                </a:solidFill>
              </a:rPr>
              <a:t> </a:t>
            </a:r>
            <a:r>
              <a:rPr lang="en-US" sz="1600" b="1" dirty="0">
                <a:solidFill>
                  <a:schemeClr val="tx1"/>
                </a:solidFill>
              </a:rPr>
              <a:t>National Society Development (NSD) Initiative contributed towards building a strong and Resilient National Society. </a:t>
            </a:r>
          </a:p>
          <a:p>
            <a:pPr algn="just"/>
            <a:endParaRPr lang="en-US" sz="1600" b="1" dirty="0">
              <a:solidFill>
                <a:schemeClr val="tx1"/>
              </a:solidFill>
            </a:endParaRPr>
          </a:p>
          <a:p>
            <a:pPr algn="just">
              <a:buFont typeface="Wingdings" pitchFamily="2" charset="2"/>
              <a:buChar char="v"/>
            </a:pPr>
            <a:r>
              <a:rPr lang="en-SG" sz="1600" b="1" dirty="0">
                <a:solidFill>
                  <a:schemeClr val="tx1"/>
                </a:solidFill>
              </a:rPr>
              <a:t> </a:t>
            </a:r>
            <a:r>
              <a:rPr lang="en-US" sz="1600" b="1" dirty="0">
                <a:solidFill>
                  <a:schemeClr val="tx1"/>
                </a:solidFill>
              </a:rPr>
              <a:t>The Overall goal of the NSD initiative is to revise, develop and strengthen SRCS organizational systems and procedures for SRCS to be able to deliver timely and effective response to people in need and to address issues of financial sustainability, accountability and compliance</a:t>
            </a:r>
          </a:p>
          <a:p>
            <a:pPr algn="just"/>
            <a:endParaRPr lang="en-US" sz="1600" b="1" dirty="0">
              <a:solidFill>
                <a:schemeClr val="tx1"/>
              </a:solidFill>
            </a:endParaRPr>
          </a:p>
          <a:p>
            <a:pPr algn="just">
              <a:buFont typeface="Wingdings" pitchFamily="2" charset="2"/>
              <a:buChar char="v"/>
            </a:pPr>
            <a:r>
              <a:rPr lang="en-US" sz="1600" b="1" dirty="0">
                <a:solidFill>
                  <a:schemeClr val="tx1"/>
                </a:solidFill>
              </a:rPr>
              <a:t>Number of partners fund this initiative including ICRC, IFRC, British Red Cross, Canadian Red Cross and Icelandic Red Cross</a:t>
            </a:r>
            <a:r>
              <a:rPr lang="en-US" sz="1600" dirty="0">
                <a:solidFill>
                  <a:schemeClr val="tx1"/>
                </a:solidFill>
              </a:rPr>
              <a:t>.</a:t>
            </a:r>
          </a:p>
          <a:p>
            <a:pPr algn="just">
              <a:buFont typeface="Wingdings" pitchFamily="2" charset="2"/>
              <a:buChar char="v"/>
            </a:pPr>
            <a:endParaRPr lang="en-SG" sz="1600" b="1" dirty="0">
              <a:solidFill>
                <a:schemeClr val="tx1"/>
              </a:solidFill>
            </a:endParaRPr>
          </a:p>
          <a:p>
            <a:pPr algn="just">
              <a:buFont typeface="Wingdings" pitchFamily="2" charset="2"/>
              <a:buChar char="v"/>
            </a:pPr>
            <a:r>
              <a:rPr lang="en-US" sz="1600" b="1" dirty="0">
                <a:solidFill>
                  <a:srgbClr val="FF0000"/>
                </a:solidFill>
              </a:rPr>
              <a:t>Infrastructure development:-</a:t>
            </a:r>
          </a:p>
          <a:p>
            <a:pPr marL="342900" indent="-342900" algn="just">
              <a:buFont typeface="+mj-lt"/>
              <a:buAutoNum type="arabicPeriod"/>
            </a:pPr>
            <a:r>
              <a:rPr lang="en-US" sz="1600" b="1" dirty="0">
                <a:solidFill>
                  <a:schemeClr val="tx1"/>
                </a:solidFill>
              </a:rPr>
              <a:t>Construction of the fence wall for the new SRCS Coordination compound in </a:t>
            </a:r>
            <a:r>
              <a:rPr lang="en-US" sz="1600" b="1" dirty="0" err="1">
                <a:solidFill>
                  <a:schemeClr val="tx1"/>
                </a:solidFill>
              </a:rPr>
              <a:t>Hargeisa</a:t>
            </a:r>
            <a:r>
              <a:rPr lang="en-US" sz="1600" b="1" dirty="0">
                <a:solidFill>
                  <a:schemeClr val="tx1"/>
                </a:solidFill>
              </a:rPr>
              <a:t> (90mx48m). </a:t>
            </a:r>
          </a:p>
          <a:p>
            <a:pPr marL="342900" indent="-342900" algn="just">
              <a:buFont typeface="+mj-lt"/>
              <a:buAutoNum type="arabicPeriod"/>
            </a:pPr>
            <a:r>
              <a:rPr lang="en-US" sz="1600" b="1" dirty="0">
                <a:solidFill>
                  <a:schemeClr val="tx1"/>
                </a:solidFill>
              </a:rPr>
              <a:t>Construction of two warehouses (22mx16m). </a:t>
            </a:r>
          </a:p>
          <a:p>
            <a:pPr marL="342900" indent="-342900" algn="just">
              <a:buFont typeface="+mj-lt"/>
              <a:buAutoNum type="arabicPeriod"/>
            </a:pPr>
            <a:r>
              <a:rPr lang="en-US" sz="1600" b="1" dirty="0">
                <a:solidFill>
                  <a:schemeClr val="tx1"/>
                </a:solidFill>
              </a:rPr>
              <a:t>Construction of the youth clubs of volunteers in Hargeisa and Burao </a:t>
            </a:r>
            <a:r>
              <a:rPr lang="en-US" sz="1600" b="1" dirty="0" err="1">
                <a:solidFill>
                  <a:schemeClr val="tx1"/>
                </a:solidFill>
              </a:rPr>
              <a:t>branch</a:t>
            </a:r>
            <a:r>
              <a:rPr lang="en-US" sz="1600" dirty="0" err="1"/>
              <a:t>f</a:t>
            </a:r>
            <a:r>
              <a:rPr lang="en-US" sz="1600" dirty="0"/>
              <a:t> disabled friendly toilet.  Security room</a:t>
            </a:r>
            <a:endParaRPr lang="en-SG" sz="1600" b="1" dirty="0">
              <a:solidFill>
                <a:srgbClr val="FF0000"/>
              </a:solidFill>
            </a:endParaRPr>
          </a:p>
          <a:p>
            <a:pPr algn="just">
              <a:buFont typeface="Wingdings" pitchFamily="2" charset="2"/>
              <a:buChar char="v"/>
            </a:pPr>
            <a:endParaRPr lang="en-US" sz="1600" b="1" dirty="0">
              <a:solidFill>
                <a:srgbClr val="FF0000"/>
              </a:solidFill>
            </a:endParaRPr>
          </a:p>
        </p:txBody>
      </p:sp>
      <p:pic>
        <p:nvPicPr>
          <p:cNvPr id="4098" name="Picture 2" descr="C:\Users\coatc\Desktop\Presentation For Geneva Meeting\pic\e0f765f8-c602-45b3-a8a2-d820d8e51a5b.jpg"/>
          <p:cNvPicPr>
            <a:picLocks noChangeAspect="1" noChangeArrowheads="1"/>
          </p:cNvPicPr>
          <p:nvPr/>
        </p:nvPicPr>
        <p:blipFill>
          <a:blip r:embed="rId3"/>
          <a:srcRect/>
          <a:stretch>
            <a:fillRect/>
          </a:stretch>
        </p:blipFill>
        <p:spPr bwMode="auto">
          <a:xfrm>
            <a:off x="4643438" y="1071546"/>
            <a:ext cx="4500562" cy="2928958"/>
          </a:xfrm>
          <a:prstGeom prst="rect">
            <a:avLst/>
          </a:prstGeom>
          <a:noFill/>
        </p:spPr>
      </p:pic>
      <p:pic>
        <p:nvPicPr>
          <p:cNvPr id="4099" name="Picture 3"/>
          <p:cNvPicPr>
            <a:picLocks noChangeAspect="1" noChangeArrowheads="1"/>
          </p:cNvPicPr>
          <p:nvPr/>
        </p:nvPicPr>
        <p:blipFill>
          <a:blip r:embed="rId4"/>
          <a:srcRect/>
          <a:stretch>
            <a:fillRect/>
          </a:stretch>
        </p:blipFill>
        <p:spPr bwMode="auto">
          <a:xfrm>
            <a:off x="4571999" y="3929066"/>
            <a:ext cx="4572001" cy="2928934"/>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EE9DD-C3D1-A858-0F68-09248BBE73D0}"/>
              </a:ext>
            </a:extLst>
          </p:cNvPr>
          <p:cNvSpPr>
            <a:spLocks noGrp="1"/>
          </p:cNvSpPr>
          <p:nvPr>
            <p:ph type="title"/>
          </p:nvPr>
        </p:nvSpPr>
        <p:spPr>
          <a:xfrm>
            <a:off x="323528" y="332656"/>
            <a:ext cx="3632822" cy="1401183"/>
          </a:xfrm>
        </p:spPr>
        <p:txBody>
          <a:bodyPr anchor="t">
            <a:normAutofit/>
          </a:bodyPr>
          <a:lstStyle/>
          <a:p>
            <a:r>
              <a:rPr lang="en-US" sz="2800" b="1" dirty="0">
                <a:latin typeface="Book Antiqua" panose="02040602050305030304" pitchFamily="18" charset="0"/>
              </a:rPr>
              <a:t>Tree Plantation and Care Initiatives</a:t>
            </a:r>
          </a:p>
        </p:txBody>
      </p:sp>
      <p:cxnSp>
        <p:nvCxnSpPr>
          <p:cNvPr id="10" name="Straight Connector 9">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6096" y="871146"/>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6B33308-3604-DEEA-F6E7-2B0C85409940}"/>
              </a:ext>
            </a:extLst>
          </p:cNvPr>
          <p:cNvSpPr>
            <a:spLocks noGrp="1"/>
          </p:cNvSpPr>
          <p:nvPr>
            <p:ph idx="1"/>
          </p:nvPr>
        </p:nvSpPr>
        <p:spPr>
          <a:xfrm>
            <a:off x="179512" y="1340768"/>
            <a:ext cx="4680519" cy="5112568"/>
          </a:xfrm>
        </p:spPr>
        <p:txBody>
          <a:bodyPr>
            <a:noAutofit/>
          </a:bodyPr>
          <a:lstStyle/>
          <a:p>
            <a:pPr marL="0" indent="0" algn="just">
              <a:lnSpc>
                <a:spcPct val="90000"/>
              </a:lnSpc>
              <a:buNone/>
            </a:pPr>
            <a:r>
              <a:rPr lang="en-ZW" sz="2000" dirty="0">
                <a:latin typeface="Book Antiqua" panose="02040602050305030304" pitchFamily="18" charset="0"/>
              </a:rPr>
              <a:t>SRCS is part of the four IFRC Pan-African initiatives including Tree plantation and Care initiatives:</a:t>
            </a:r>
            <a:endParaRPr lang="en-US" sz="2000" dirty="0">
              <a:latin typeface="Book Antiqua" panose="02040602050305030304" pitchFamily="18" charset="0"/>
            </a:endParaRPr>
          </a:p>
          <a:p>
            <a:pPr marL="0" indent="0" algn="just">
              <a:lnSpc>
                <a:spcPct val="90000"/>
              </a:lnSpc>
              <a:buNone/>
            </a:pPr>
            <a:r>
              <a:rPr lang="en-GB" sz="2000" dirty="0">
                <a:latin typeface="Book Antiqua" panose="02040602050305030304" pitchFamily="18" charset="0"/>
              </a:rPr>
              <a:t>Tree planting and care will have positive effects on climate change mitigation. SRCS Somaliland took part in initiatives led by of Ministry of Environment and Climate Change in Somaliland which planted this year more than </a:t>
            </a:r>
            <a:r>
              <a:rPr lang="en-GB" sz="2000" b="1" dirty="0">
                <a:latin typeface="Book Antiqua" panose="02040602050305030304" pitchFamily="18" charset="0"/>
              </a:rPr>
              <a:t>400,000 tree seedlings.</a:t>
            </a:r>
            <a:endParaRPr lang="en-GB" sz="2000" dirty="0">
              <a:latin typeface="Book Antiqua" panose="02040602050305030304" pitchFamily="18" charset="0"/>
            </a:endParaRPr>
          </a:p>
          <a:p>
            <a:pPr marL="0" indent="0" algn="just">
              <a:lnSpc>
                <a:spcPct val="90000"/>
              </a:lnSpc>
              <a:buNone/>
            </a:pPr>
            <a:endParaRPr lang="en-GB" sz="2000" dirty="0">
              <a:latin typeface="Book Antiqua" panose="02040602050305030304" pitchFamily="18" charset="0"/>
            </a:endParaRPr>
          </a:p>
          <a:p>
            <a:pPr marL="0" indent="0" algn="just">
              <a:lnSpc>
                <a:spcPct val="90000"/>
              </a:lnSpc>
              <a:buNone/>
            </a:pPr>
            <a:r>
              <a:rPr lang="en-GB" sz="2000" dirty="0">
                <a:latin typeface="Book Antiqua" panose="02040602050305030304" pitchFamily="18" charset="0"/>
              </a:rPr>
              <a:t>For the goal of adapting, mitigating the risks of climate change, combat desertification, restoring degraded land, and increasing the knowledge and awareness of the community on the importance of tree planting and care</a:t>
            </a:r>
            <a:endParaRPr lang="en-US" sz="2000" dirty="0">
              <a:latin typeface="Book Antiqua" panose="02040602050305030304" pitchFamily="18" charset="0"/>
            </a:endParaRPr>
          </a:p>
        </p:txBody>
      </p:sp>
      <p:pic>
        <p:nvPicPr>
          <p:cNvPr id="5" name="Picture 4" descr="A person holding a plant&#10;&#10;Description automatically generated">
            <a:extLst>
              <a:ext uri="{FF2B5EF4-FFF2-40B4-BE49-F238E27FC236}">
                <a16:creationId xmlns:a16="http://schemas.microsoft.com/office/drawing/2014/main" id="{4D395DF8-CB88-6C96-14CC-CB1F2EB33F43}"/>
              </a:ext>
            </a:extLst>
          </p:cNvPr>
          <p:cNvPicPr>
            <a:picLocks noChangeAspect="1"/>
          </p:cNvPicPr>
          <p:nvPr/>
        </p:nvPicPr>
        <p:blipFill rotWithShape="1">
          <a:blip r:embed="rId2">
            <a:extLst>
              <a:ext uri="{28A0092B-C50C-407E-A947-70E740481C1C}">
                <a14:useLocalDpi xmlns:a14="http://schemas.microsoft.com/office/drawing/2010/main" val="0"/>
              </a:ext>
            </a:extLst>
          </a:blip>
          <a:srcRect l="26593" r="23345" b="2"/>
          <a:stretch/>
        </p:blipFill>
        <p:spPr>
          <a:xfrm>
            <a:off x="5145530" y="1556792"/>
            <a:ext cx="3607832" cy="4810442"/>
          </a:xfrm>
          <a:custGeom>
            <a:avLst/>
            <a:gdLst/>
            <a:ahLst/>
            <a:cxnLst/>
            <a:rect l="l" t="t" r="r" b="b"/>
            <a:pathLst>
              <a:path w="4810442" h="4810442">
                <a:moveTo>
                  <a:pt x="2405221" y="0"/>
                </a:moveTo>
                <a:cubicBezTo>
                  <a:pt x="3733588" y="0"/>
                  <a:pt x="4810442" y="1076854"/>
                  <a:pt x="4810442" y="2405221"/>
                </a:cubicBezTo>
                <a:cubicBezTo>
                  <a:pt x="4810442" y="3733588"/>
                  <a:pt x="3733588" y="4810442"/>
                  <a:pt x="2405221" y="4810442"/>
                </a:cubicBezTo>
                <a:cubicBezTo>
                  <a:pt x="1076854" y="4810442"/>
                  <a:pt x="0" y="3733588"/>
                  <a:pt x="0" y="2405221"/>
                </a:cubicBezTo>
                <a:cubicBezTo>
                  <a:pt x="0" y="1076854"/>
                  <a:pt x="1076854" y="0"/>
                  <a:pt x="2405221" y="0"/>
                </a:cubicBezTo>
                <a:close/>
              </a:path>
            </a:pathLst>
          </a:custGeom>
        </p:spPr>
      </p:pic>
      <p:pic>
        <p:nvPicPr>
          <p:cNvPr id="6" name="Picture 5">
            <a:extLst>
              <a:ext uri="{FF2B5EF4-FFF2-40B4-BE49-F238E27FC236}">
                <a16:creationId xmlns:a16="http://schemas.microsoft.com/office/drawing/2014/main" id="{B2AC8B06-144D-FE8C-9493-5148AA6473CA}"/>
              </a:ext>
            </a:extLst>
          </p:cNvPr>
          <p:cNvPicPr>
            <a:picLocks noChangeAspect="1"/>
          </p:cNvPicPr>
          <p:nvPr/>
        </p:nvPicPr>
        <p:blipFill>
          <a:blip r:embed="rId3"/>
          <a:stretch>
            <a:fillRect/>
          </a:stretch>
        </p:blipFill>
        <p:spPr>
          <a:xfrm>
            <a:off x="6084168" y="-1794"/>
            <a:ext cx="1728192" cy="1401183"/>
          </a:xfrm>
          <a:prstGeom prst="rect">
            <a:avLst/>
          </a:prstGeom>
        </p:spPr>
      </p:pic>
    </p:spTree>
    <p:extLst>
      <p:ext uri="{BB962C8B-B14F-4D97-AF65-F5344CB8AC3E}">
        <p14:creationId xmlns:p14="http://schemas.microsoft.com/office/powerpoint/2010/main" val="1544591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84074-15A4-CCF7-6C12-CB94C4765776}"/>
              </a:ext>
            </a:extLst>
          </p:cNvPr>
          <p:cNvSpPr>
            <a:spLocks noGrp="1"/>
          </p:cNvSpPr>
          <p:nvPr>
            <p:ph type="title"/>
          </p:nvPr>
        </p:nvSpPr>
        <p:spPr>
          <a:xfrm>
            <a:off x="539552" y="116632"/>
            <a:ext cx="3276452" cy="1172300"/>
          </a:xfrm>
        </p:spPr>
        <p:txBody>
          <a:bodyPr anchor="b">
            <a:normAutofit fontScale="90000"/>
          </a:bodyPr>
          <a:lstStyle/>
          <a:p>
            <a:r>
              <a:rPr lang="en-US" sz="3150" b="1" dirty="0">
                <a:latin typeface="Book Antiqua" panose="02040602050305030304" pitchFamily="18" charset="0"/>
              </a:rPr>
              <a:t>National Society Development (NSD)</a:t>
            </a:r>
          </a:p>
        </p:txBody>
      </p:sp>
      <p:sp>
        <p:nvSpPr>
          <p:cNvPr id="3" name="Content Placeholder 2">
            <a:extLst>
              <a:ext uri="{FF2B5EF4-FFF2-40B4-BE49-F238E27FC236}">
                <a16:creationId xmlns:a16="http://schemas.microsoft.com/office/drawing/2014/main" id="{D10572E8-161A-6F25-2BCA-9CF27771EAC2}"/>
              </a:ext>
            </a:extLst>
          </p:cNvPr>
          <p:cNvSpPr>
            <a:spLocks noGrp="1"/>
          </p:cNvSpPr>
          <p:nvPr>
            <p:ph idx="1"/>
          </p:nvPr>
        </p:nvSpPr>
        <p:spPr>
          <a:xfrm>
            <a:off x="122996" y="1309842"/>
            <a:ext cx="4809043" cy="5143493"/>
          </a:xfrm>
        </p:spPr>
        <p:txBody>
          <a:bodyPr>
            <a:noAutofit/>
          </a:bodyPr>
          <a:lstStyle/>
          <a:p>
            <a:pPr marL="0" indent="0" algn="just">
              <a:buNone/>
            </a:pPr>
            <a:r>
              <a:rPr lang="en-US" sz="2300" b="1" dirty="0">
                <a:latin typeface="Book Antiqua" panose="02040602050305030304" pitchFamily="18" charset="0"/>
              </a:rPr>
              <a:t>Red Ready Approach:</a:t>
            </a:r>
          </a:p>
          <a:p>
            <a:pPr marL="0" indent="0" algn="just">
              <a:buNone/>
            </a:pPr>
            <a:r>
              <a:rPr lang="en-US" sz="2300" dirty="0">
                <a:latin typeface="Book Antiqua" panose="02040602050305030304" pitchFamily="18" charset="0"/>
              </a:rPr>
              <a:t>To improve the SRCS efficiency, boos the </a:t>
            </a:r>
            <a:r>
              <a:rPr lang="en-GB" sz="2300" dirty="0">
                <a:latin typeface="Book Antiqua" panose="02040602050305030304" pitchFamily="18" charset="0"/>
              </a:rPr>
              <a:t>preparedness for effective response (PER), of the national society to protracted disasters, the SRCS Hargeisa coordination office prioritized Red Ready Initiatives by procuring key essential Shelter and WASH NFI kits that are in the SRCS 6 Branch warehouse to respond to disasters. This will increase the national society’s capacity to respond to the disasters.</a:t>
            </a:r>
          </a:p>
        </p:txBody>
      </p:sp>
      <p:pic>
        <p:nvPicPr>
          <p:cNvPr id="5" name="Picture 4" descr="A group of people standing outside&#10;&#10;Description automatically generated">
            <a:extLst>
              <a:ext uri="{FF2B5EF4-FFF2-40B4-BE49-F238E27FC236}">
                <a16:creationId xmlns:a16="http://schemas.microsoft.com/office/drawing/2014/main" id="{CA049370-8109-D0CA-1B40-0E0B6E97434A}"/>
              </a:ext>
            </a:extLst>
          </p:cNvPr>
          <p:cNvPicPr>
            <a:picLocks noChangeAspect="1"/>
          </p:cNvPicPr>
          <p:nvPr/>
        </p:nvPicPr>
        <p:blipFill rotWithShape="1">
          <a:blip r:embed="rId2">
            <a:extLst>
              <a:ext uri="{28A0092B-C50C-407E-A947-70E740481C1C}">
                <a14:useLocalDpi xmlns:a14="http://schemas.microsoft.com/office/drawing/2010/main" val="0"/>
              </a:ext>
            </a:extLst>
          </a:blip>
          <a:srcRect l="11379" r="21668" b="-1"/>
          <a:stretch/>
        </p:blipFill>
        <p:spPr>
          <a:xfrm>
            <a:off x="4932040" y="857257"/>
            <a:ext cx="4210818" cy="51434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18009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a:solidFill>
            <a:srgbClr val="FF0000"/>
          </a:solidFill>
        </p:spPr>
        <p:txBody>
          <a:bodyPr>
            <a:noAutofit/>
          </a:bodyPr>
          <a:lstStyle/>
          <a:p>
            <a:pPr algn="l"/>
            <a:r>
              <a:rPr lang="en-SG" sz="5400" b="1" dirty="0">
                <a:solidFill>
                  <a:schemeClr val="bg1"/>
                </a:solidFill>
              </a:rPr>
              <a:t>Continue…</a:t>
            </a:r>
            <a:endParaRPr lang="en-US" sz="5400" b="1" dirty="0"/>
          </a:p>
        </p:txBody>
      </p:sp>
      <p:sp>
        <p:nvSpPr>
          <p:cNvPr id="3" name="Content Placeholder 2"/>
          <p:cNvSpPr>
            <a:spLocks noGrp="1"/>
          </p:cNvSpPr>
          <p:nvPr>
            <p:ph idx="1"/>
          </p:nvPr>
        </p:nvSpPr>
        <p:spPr>
          <a:xfrm>
            <a:off x="0" y="1142984"/>
            <a:ext cx="4429124" cy="5715016"/>
          </a:xfrm>
        </p:spPr>
        <p:txBody>
          <a:bodyPr>
            <a:normAutofit/>
          </a:bodyPr>
          <a:lstStyle/>
          <a:p>
            <a:pPr algn="just">
              <a:buNone/>
            </a:pPr>
            <a:r>
              <a:rPr lang="en-SG" sz="1600" b="1" dirty="0">
                <a:solidFill>
                  <a:srgbClr val="FF0000"/>
                </a:solidFill>
              </a:rPr>
              <a:t> </a:t>
            </a:r>
            <a:endParaRPr lang="en-US" sz="1600" b="1" dirty="0">
              <a:solidFill>
                <a:srgbClr val="FF0000"/>
              </a:solidFill>
            </a:endParaRPr>
          </a:p>
        </p:txBody>
      </p:sp>
      <p:pic>
        <p:nvPicPr>
          <p:cNvPr id="4" name="Content Placeholder 3" descr="images.jpg"/>
          <p:cNvPicPr>
            <a:picLocks noChangeAspect="1"/>
          </p:cNvPicPr>
          <p:nvPr/>
        </p:nvPicPr>
        <p:blipFill>
          <a:blip r:embed="rId2"/>
          <a:stretch>
            <a:fillRect/>
          </a:stretch>
        </p:blipFill>
        <p:spPr>
          <a:xfrm>
            <a:off x="7929586" y="0"/>
            <a:ext cx="1214414" cy="1214422"/>
          </a:xfrm>
          <a:prstGeom prst="rect">
            <a:avLst/>
          </a:prstGeom>
        </p:spPr>
      </p:pic>
      <p:sp>
        <p:nvSpPr>
          <p:cNvPr id="8" name="Rectangle 7"/>
          <p:cNvSpPr/>
          <p:nvPr/>
        </p:nvSpPr>
        <p:spPr>
          <a:xfrm>
            <a:off x="0" y="1285860"/>
            <a:ext cx="4643438" cy="57150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v"/>
            </a:pPr>
            <a:r>
              <a:rPr lang="en-US" b="1" dirty="0">
                <a:solidFill>
                  <a:srgbClr val="FF0000"/>
                </a:solidFill>
              </a:rPr>
              <a:t> HR development:-  </a:t>
            </a:r>
            <a:r>
              <a:rPr lang="en-US" sz="1600" b="1" dirty="0">
                <a:solidFill>
                  <a:schemeClr val="tx1"/>
                </a:solidFill>
              </a:rPr>
              <a:t>Dissemination of HR policy throughout the SRCS Somaliland branches and reaching 96 employees during July 2023. </a:t>
            </a:r>
          </a:p>
          <a:p>
            <a:pPr algn="just">
              <a:buFont typeface="Wingdings" pitchFamily="2" charset="2"/>
              <a:buChar char="v"/>
            </a:pPr>
            <a:r>
              <a:rPr lang="en-US" sz="1600" b="1" dirty="0">
                <a:solidFill>
                  <a:schemeClr val="tx1"/>
                </a:solidFill>
              </a:rPr>
              <a:t> Conducted health and safety assessment focusing on workplace environment and safety disabled friendly toilet Security room</a:t>
            </a:r>
          </a:p>
          <a:p>
            <a:pPr algn="just">
              <a:buFont typeface="Wingdings" pitchFamily="2" charset="2"/>
              <a:buChar char="v"/>
            </a:pPr>
            <a:r>
              <a:rPr lang="en-SG" sz="1600" b="1" dirty="0">
                <a:solidFill>
                  <a:schemeClr val="tx1"/>
                </a:solidFill>
              </a:rPr>
              <a:t> </a:t>
            </a:r>
            <a:r>
              <a:rPr lang="en-US" sz="1600" b="1" dirty="0">
                <a:solidFill>
                  <a:schemeClr val="tx1"/>
                </a:solidFill>
              </a:rPr>
              <a:t>NSD has supported annual performance appraisal ceremonies throughout SRCS Somaliland branches.</a:t>
            </a:r>
          </a:p>
          <a:p>
            <a:pPr algn="just"/>
            <a:endParaRPr lang="en-US" sz="1600" b="1" dirty="0">
              <a:solidFill>
                <a:schemeClr val="tx1"/>
              </a:solidFill>
            </a:endParaRPr>
          </a:p>
          <a:p>
            <a:pPr algn="just">
              <a:buFont typeface="Wingdings" pitchFamily="2" charset="2"/>
              <a:buChar char="v"/>
            </a:pPr>
            <a:r>
              <a:rPr lang="en-SG" sz="1600" b="1" dirty="0">
                <a:solidFill>
                  <a:schemeClr val="tx1"/>
                </a:solidFill>
              </a:rPr>
              <a:t> </a:t>
            </a:r>
            <a:r>
              <a:rPr lang="en-US" sz="1600" b="1" dirty="0">
                <a:solidFill>
                  <a:srgbClr val="FF0000"/>
                </a:solidFill>
              </a:rPr>
              <a:t>Finance development: </a:t>
            </a:r>
            <a:r>
              <a:rPr lang="en-US" sz="1600" b="1" dirty="0">
                <a:solidFill>
                  <a:schemeClr val="tx1"/>
                </a:solidFill>
              </a:rPr>
              <a:t>Asset management workshop was held in Nairobi on June and November with the participation of finance, procurement and HR managers. Within these workshops the participants have formulated SRCS asset management policy as this will improve the proper management organization’s infrastructure and assets. </a:t>
            </a:r>
          </a:p>
          <a:p>
            <a:pPr algn="just"/>
            <a:endParaRPr lang="en-US" sz="1600" b="1" dirty="0">
              <a:solidFill>
                <a:schemeClr val="tx1"/>
              </a:solidFill>
            </a:endParaRPr>
          </a:p>
          <a:p>
            <a:pPr algn="just">
              <a:buFont typeface="Wingdings" pitchFamily="2" charset="2"/>
              <a:buChar char="v"/>
            </a:pPr>
            <a:r>
              <a:rPr lang="en-US" sz="1600" b="1" dirty="0">
                <a:solidFill>
                  <a:srgbClr val="FF0000"/>
                </a:solidFill>
              </a:rPr>
              <a:t> Youth development: </a:t>
            </a:r>
            <a:r>
              <a:rPr lang="en-US" sz="1600" b="1" dirty="0">
                <a:solidFill>
                  <a:schemeClr val="tx1"/>
                </a:solidFill>
              </a:rPr>
              <a:t>SRCS Somaliland Youth and Volunteer manager has made two weeks’ exposure visit to the Kenyan Red Cross in Nairobi so as to observe and learn from his counterpart at the KRC.</a:t>
            </a:r>
            <a:endParaRPr lang="en-SG" sz="1600" b="1" dirty="0">
              <a:solidFill>
                <a:schemeClr val="tx1"/>
              </a:solidFill>
            </a:endParaRPr>
          </a:p>
          <a:p>
            <a:pPr algn="just">
              <a:buFont typeface="Wingdings" pitchFamily="2" charset="2"/>
              <a:buChar char="v"/>
            </a:pPr>
            <a:endParaRPr lang="en-US" sz="1600" b="1" dirty="0">
              <a:solidFill>
                <a:schemeClr val="tx1"/>
              </a:solidFill>
            </a:endParaRPr>
          </a:p>
        </p:txBody>
      </p:sp>
      <p:pic>
        <p:nvPicPr>
          <p:cNvPr id="9" name="Picture 8" descr="C:\Users\coatc\Desktop\PMERL\Aleybadey Rod\fd762cef-bc4d-4e7d-9406-a2f8c5d628d9.jpg"/>
          <p:cNvPicPr/>
          <p:nvPr/>
        </p:nvPicPr>
        <p:blipFill>
          <a:blip r:embed="rId3"/>
          <a:srcRect/>
          <a:stretch>
            <a:fillRect/>
          </a:stretch>
        </p:blipFill>
        <p:spPr bwMode="auto">
          <a:xfrm>
            <a:off x="4643438" y="1214422"/>
            <a:ext cx="4500562" cy="2786082"/>
          </a:xfrm>
          <a:prstGeom prst="rect">
            <a:avLst/>
          </a:prstGeom>
          <a:noFill/>
          <a:ln w="9525">
            <a:noFill/>
            <a:miter lim="800000"/>
            <a:headEnd/>
            <a:tailEnd/>
          </a:ln>
        </p:spPr>
      </p:pic>
      <p:pic>
        <p:nvPicPr>
          <p:cNvPr id="10" name="Picture 9" descr="C:\Users\coatc\Desktop\ef5ae802-3752-4c58-800f-a99e46c85f48.jpg"/>
          <p:cNvPicPr/>
          <p:nvPr/>
        </p:nvPicPr>
        <p:blipFill>
          <a:blip r:embed="rId4" cstate="print"/>
          <a:srcRect/>
          <a:stretch>
            <a:fillRect/>
          </a:stretch>
        </p:blipFill>
        <p:spPr bwMode="auto">
          <a:xfrm>
            <a:off x="4643438" y="3929066"/>
            <a:ext cx="4500562" cy="278608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a:solidFill>
            <a:srgbClr val="FF0000"/>
          </a:solidFill>
        </p:spPr>
        <p:txBody>
          <a:bodyPr>
            <a:noAutofit/>
          </a:bodyPr>
          <a:lstStyle/>
          <a:p>
            <a:r>
              <a:rPr lang="en-SG" sz="4000" b="1" dirty="0">
                <a:solidFill>
                  <a:schemeClr val="bg1"/>
                </a:solidFill>
              </a:rPr>
              <a:t>SRCS-Somaliland 2023 Milestones</a:t>
            </a:r>
            <a:endParaRPr lang="en-US" sz="4000" b="1" dirty="0"/>
          </a:p>
        </p:txBody>
      </p:sp>
      <p:sp>
        <p:nvSpPr>
          <p:cNvPr id="3" name="Content Placeholder 2"/>
          <p:cNvSpPr>
            <a:spLocks noGrp="1"/>
          </p:cNvSpPr>
          <p:nvPr>
            <p:ph idx="1"/>
          </p:nvPr>
        </p:nvSpPr>
        <p:spPr>
          <a:xfrm>
            <a:off x="0" y="1142984"/>
            <a:ext cx="4429124" cy="5715016"/>
          </a:xfrm>
        </p:spPr>
        <p:txBody>
          <a:bodyPr>
            <a:normAutofit/>
          </a:bodyPr>
          <a:lstStyle/>
          <a:p>
            <a:pPr algn="just">
              <a:buNone/>
            </a:pPr>
            <a:r>
              <a:rPr lang="en-SG" sz="1600" b="1" dirty="0">
                <a:solidFill>
                  <a:srgbClr val="FF0000"/>
                </a:solidFill>
              </a:rPr>
              <a:t> </a:t>
            </a:r>
            <a:endParaRPr lang="en-US" sz="1600" b="1" dirty="0">
              <a:solidFill>
                <a:srgbClr val="FF0000"/>
              </a:solidFill>
            </a:endParaRPr>
          </a:p>
        </p:txBody>
      </p:sp>
      <p:pic>
        <p:nvPicPr>
          <p:cNvPr id="4" name="Content Placeholder 3" descr="images.jpg"/>
          <p:cNvPicPr>
            <a:picLocks noChangeAspect="1"/>
          </p:cNvPicPr>
          <p:nvPr/>
        </p:nvPicPr>
        <p:blipFill>
          <a:blip r:embed="rId2"/>
          <a:stretch>
            <a:fillRect/>
          </a:stretch>
        </p:blipFill>
        <p:spPr>
          <a:xfrm>
            <a:off x="7929586" y="0"/>
            <a:ext cx="1214414" cy="1214422"/>
          </a:xfrm>
          <a:prstGeom prst="rect">
            <a:avLst/>
          </a:prstGeom>
        </p:spPr>
      </p:pic>
      <p:pic>
        <p:nvPicPr>
          <p:cNvPr id="5123" name="Picture 3"/>
          <p:cNvPicPr>
            <a:picLocks noChangeAspect="1" noChangeArrowheads="1"/>
          </p:cNvPicPr>
          <p:nvPr/>
        </p:nvPicPr>
        <p:blipFill>
          <a:blip r:embed="rId3"/>
          <a:srcRect/>
          <a:stretch>
            <a:fillRect/>
          </a:stretch>
        </p:blipFill>
        <p:spPr bwMode="auto">
          <a:xfrm>
            <a:off x="1428728" y="1142984"/>
            <a:ext cx="6215106" cy="5715016"/>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FF0000"/>
          </a:solidFill>
        </p:spPr>
        <p:txBody>
          <a:bodyPr>
            <a:normAutofit/>
          </a:bodyPr>
          <a:lstStyle/>
          <a:p>
            <a:pPr algn="l"/>
            <a:r>
              <a:rPr lang="en-SG" sz="6600" dirty="0">
                <a:solidFill>
                  <a:schemeClr val="bg1"/>
                </a:solidFill>
              </a:rPr>
              <a:t>Contents...</a:t>
            </a:r>
            <a:endParaRPr lang="en-US" sz="6600" dirty="0">
              <a:solidFill>
                <a:schemeClr val="bg1"/>
              </a:solidFill>
            </a:endParaRPr>
          </a:p>
        </p:txBody>
      </p:sp>
      <p:sp>
        <p:nvSpPr>
          <p:cNvPr id="3" name="Content Placeholder 2"/>
          <p:cNvSpPr>
            <a:spLocks noGrp="1"/>
          </p:cNvSpPr>
          <p:nvPr>
            <p:ph idx="1"/>
          </p:nvPr>
        </p:nvSpPr>
        <p:spPr>
          <a:xfrm>
            <a:off x="0" y="1142984"/>
            <a:ext cx="4786314" cy="5715016"/>
          </a:xfrm>
        </p:spPr>
        <p:txBody>
          <a:bodyPr>
            <a:normAutofit/>
          </a:bodyPr>
          <a:lstStyle/>
          <a:p>
            <a:pPr algn="just">
              <a:buNone/>
            </a:pPr>
            <a:br>
              <a:rPr lang="en-US" dirty="0"/>
            </a:br>
            <a:endParaRPr lang="en-SG" dirty="0"/>
          </a:p>
          <a:p>
            <a:endParaRPr lang="en-SG" dirty="0"/>
          </a:p>
          <a:p>
            <a:endParaRPr lang="en-SG" dirty="0"/>
          </a:p>
          <a:p>
            <a:endParaRPr lang="en-US" dirty="0"/>
          </a:p>
        </p:txBody>
      </p:sp>
      <p:pic>
        <p:nvPicPr>
          <p:cNvPr id="4" name="Content Placeholder 3" descr="images.jpg"/>
          <p:cNvPicPr>
            <a:picLocks noChangeAspect="1"/>
          </p:cNvPicPr>
          <p:nvPr/>
        </p:nvPicPr>
        <p:blipFill>
          <a:blip r:embed="rId2"/>
          <a:stretch>
            <a:fillRect/>
          </a:stretch>
        </p:blipFill>
        <p:spPr>
          <a:xfrm>
            <a:off x="7929586" y="0"/>
            <a:ext cx="1214414" cy="1142984"/>
          </a:xfrm>
          <a:prstGeom prst="rect">
            <a:avLst/>
          </a:prstGeom>
        </p:spPr>
      </p:pic>
      <p:pic>
        <p:nvPicPr>
          <p:cNvPr id="6" name="Picture 5" descr="e4d3b33a-5945-4389-b5c8-224deb3a67f6.jpg"/>
          <p:cNvPicPr/>
          <p:nvPr/>
        </p:nvPicPr>
        <p:blipFill>
          <a:blip r:embed="rId3"/>
          <a:stretch>
            <a:fillRect/>
          </a:stretch>
        </p:blipFill>
        <p:spPr>
          <a:xfrm>
            <a:off x="4786314" y="1142984"/>
            <a:ext cx="4357686" cy="5715016"/>
          </a:xfrm>
          <a:prstGeom prst="rect">
            <a:avLst/>
          </a:prstGeom>
        </p:spPr>
      </p:pic>
      <p:graphicFrame>
        <p:nvGraphicFramePr>
          <p:cNvPr id="7" name="Diagram 6"/>
          <p:cNvGraphicFramePr/>
          <p:nvPr/>
        </p:nvGraphicFramePr>
        <p:xfrm>
          <a:off x="0" y="1285860"/>
          <a:ext cx="4714876" cy="27860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p:cNvGraphicFramePr/>
          <p:nvPr/>
        </p:nvGraphicFramePr>
        <p:xfrm>
          <a:off x="0" y="4143356"/>
          <a:ext cx="4714876" cy="271464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A6225-486C-6F1C-7EA2-70DFCAF20534}"/>
              </a:ext>
            </a:extLst>
          </p:cNvPr>
          <p:cNvSpPr>
            <a:spLocks noGrp="1"/>
          </p:cNvSpPr>
          <p:nvPr>
            <p:ph type="title"/>
          </p:nvPr>
        </p:nvSpPr>
        <p:spPr>
          <a:xfrm>
            <a:off x="4716016" y="116632"/>
            <a:ext cx="3880553" cy="623093"/>
          </a:xfrm>
        </p:spPr>
        <p:txBody>
          <a:bodyPr vert="horz" lIns="91440" tIns="45720" rIns="91440" bIns="45720" rtlCol="0" anchor="b">
            <a:normAutofit/>
          </a:bodyPr>
          <a:lstStyle/>
          <a:p>
            <a:pPr algn="l">
              <a:lnSpc>
                <a:spcPct val="90000"/>
              </a:lnSpc>
            </a:pPr>
            <a:r>
              <a:rPr lang="en-US" sz="3000" b="1" kern="1200" dirty="0">
                <a:solidFill>
                  <a:schemeClr val="tx1"/>
                </a:solidFill>
                <a:latin typeface="Book Antiqua" panose="02040602050305030304" pitchFamily="18" charset="0"/>
              </a:rPr>
              <a:t>Country Update</a:t>
            </a:r>
          </a:p>
        </p:txBody>
      </p:sp>
      <p:sp>
        <p:nvSpPr>
          <p:cNvPr id="15" name="Rectangle 14">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34933"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Map of the Republic of Somaliland. | Download Scientific Diagram">
            <a:extLst>
              <a:ext uri="{FF2B5EF4-FFF2-40B4-BE49-F238E27FC236}">
                <a16:creationId xmlns:a16="http://schemas.microsoft.com/office/drawing/2014/main" id="{2B0FE7A1-B495-6DAC-55F7-F286F24B1C5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9357" y="1892460"/>
            <a:ext cx="3916219" cy="30730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2FF9E246-7764-FC45-711B-7997C2BD17C9}"/>
              </a:ext>
            </a:extLst>
          </p:cNvPr>
          <p:cNvSpPr/>
          <p:nvPr/>
        </p:nvSpPr>
        <p:spPr>
          <a:xfrm>
            <a:off x="4067943" y="739726"/>
            <a:ext cx="5076057" cy="611827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t">
            <a:noAutofit/>
          </a:bodyPr>
          <a:lstStyle/>
          <a:p>
            <a:pPr marL="285750" indent="-171450" algn="just">
              <a:lnSpc>
                <a:spcPct val="90000"/>
              </a:lnSpc>
              <a:spcAft>
                <a:spcPts val="600"/>
              </a:spcAft>
              <a:buFont typeface="Wingdings" panose="05000000000000000000" pitchFamily="2" charset="2"/>
              <a:buChar char="v"/>
            </a:pPr>
            <a:r>
              <a:rPr lang="en-US" sz="2000" dirty="0">
                <a:solidFill>
                  <a:schemeClr val="tx1">
                    <a:alpha val="80000"/>
                  </a:schemeClr>
                </a:solidFill>
                <a:latin typeface="Book Antiqua" panose="02040602050305030304" pitchFamily="18" charset="0"/>
              </a:rPr>
              <a:t>Somaliland Presidential and National Party elections, scheduled for November 13, 2024</a:t>
            </a:r>
          </a:p>
          <a:p>
            <a:pPr marL="285750" indent="-171450" algn="just">
              <a:lnSpc>
                <a:spcPct val="90000"/>
              </a:lnSpc>
              <a:spcAft>
                <a:spcPts val="600"/>
              </a:spcAft>
              <a:buFont typeface="Wingdings" panose="05000000000000000000" pitchFamily="2" charset="2"/>
              <a:buChar char="v"/>
            </a:pPr>
            <a:r>
              <a:rPr lang="en-US" sz="2000" dirty="0">
                <a:solidFill>
                  <a:schemeClr val="tx1">
                    <a:alpha val="80000"/>
                  </a:schemeClr>
                </a:solidFill>
                <a:latin typeface="Book Antiqua" panose="02040602050305030304" pitchFamily="18" charset="0"/>
              </a:rPr>
              <a:t> AWD/Cholera outbreak in Somaliland especially on the border between Ethiopia </a:t>
            </a:r>
            <a:r>
              <a:rPr lang="en-US" sz="2000" dirty="0" err="1">
                <a:solidFill>
                  <a:schemeClr val="tx1">
                    <a:alpha val="80000"/>
                  </a:schemeClr>
                </a:solidFill>
                <a:latin typeface="Book Antiqua" panose="02040602050305030304" pitchFamily="18" charset="0"/>
              </a:rPr>
              <a:t>Awdal</a:t>
            </a:r>
            <a:r>
              <a:rPr lang="en-US" sz="2000" dirty="0">
                <a:solidFill>
                  <a:schemeClr val="tx1">
                    <a:alpha val="80000"/>
                  </a:schemeClr>
                </a:solidFill>
                <a:latin typeface="Book Antiqua" panose="02040602050305030304" pitchFamily="18" charset="0"/>
              </a:rPr>
              <a:t> and </a:t>
            </a:r>
            <a:r>
              <a:rPr lang="en-US" sz="2000" dirty="0" err="1">
                <a:solidFill>
                  <a:schemeClr val="tx1">
                    <a:alpha val="80000"/>
                  </a:schemeClr>
                </a:solidFill>
                <a:latin typeface="Book Antiqua" panose="02040602050305030304" pitchFamily="18" charset="0"/>
              </a:rPr>
              <a:t>Maroodi-jeh</a:t>
            </a:r>
            <a:r>
              <a:rPr lang="en-US" sz="2000" dirty="0">
                <a:solidFill>
                  <a:schemeClr val="tx1">
                    <a:alpha val="80000"/>
                  </a:schemeClr>
                </a:solidFill>
                <a:latin typeface="Book Antiqua" panose="02040602050305030304" pitchFamily="18" charset="0"/>
              </a:rPr>
              <a:t> regions.  Additionally to that, the MOHD reported that cholera is expanding and there are new hotspots in the </a:t>
            </a:r>
            <a:r>
              <a:rPr lang="en-US" sz="2000" dirty="0" err="1">
                <a:solidFill>
                  <a:schemeClr val="tx1">
                    <a:alpha val="80000"/>
                  </a:schemeClr>
                </a:solidFill>
                <a:latin typeface="Book Antiqua" panose="02040602050305030304" pitchFamily="18" charset="0"/>
              </a:rPr>
              <a:t>Togdheer</a:t>
            </a:r>
            <a:r>
              <a:rPr lang="en-US" sz="2000" dirty="0">
                <a:solidFill>
                  <a:schemeClr val="tx1">
                    <a:alpha val="80000"/>
                  </a:schemeClr>
                </a:solidFill>
                <a:latin typeface="Book Antiqua" panose="02040602050305030304" pitchFamily="18" charset="0"/>
              </a:rPr>
              <a:t> and </a:t>
            </a:r>
            <a:r>
              <a:rPr lang="en-US" sz="2000" dirty="0" err="1">
                <a:solidFill>
                  <a:schemeClr val="tx1">
                    <a:alpha val="80000"/>
                  </a:schemeClr>
                </a:solidFill>
                <a:latin typeface="Book Antiqua" panose="02040602050305030304" pitchFamily="18" charset="0"/>
              </a:rPr>
              <a:t>Sool</a:t>
            </a:r>
            <a:r>
              <a:rPr lang="en-US" sz="2000" dirty="0">
                <a:solidFill>
                  <a:schemeClr val="tx1">
                    <a:alpha val="80000"/>
                  </a:schemeClr>
                </a:solidFill>
                <a:latin typeface="Book Antiqua" panose="02040602050305030304" pitchFamily="18" charset="0"/>
              </a:rPr>
              <a:t> regions.</a:t>
            </a:r>
          </a:p>
          <a:p>
            <a:pPr marL="285750" indent="-171450" algn="just">
              <a:lnSpc>
                <a:spcPct val="90000"/>
              </a:lnSpc>
              <a:spcAft>
                <a:spcPts val="600"/>
              </a:spcAft>
              <a:buFont typeface="Wingdings" panose="05000000000000000000" pitchFamily="2" charset="2"/>
              <a:buChar char="v"/>
            </a:pPr>
            <a:r>
              <a:rPr lang="en-US" sz="2000" dirty="0">
                <a:solidFill>
                  <a:schemeClr val="tx1">
                    <a:alpha val="80000"/>
                  </a:schemeClr>
                </a:solidFill>
                <a:latin typeface="Book Antiqua" panose="02040602050305030304" pitchFamily="18" charset="0"/>
              </a:rPr>
              <a:t> The SRCS-Somaliland NYSS platform detected the outbreak of measles in </a:t>
            </a:r>
            <a:r>
              <a:rPr lang="en-US" sz="2000" dirty="0" err="1">
                <a:solidFill>
                  <a:schemeClr val="tx1">
                    <a:alpha val="80000"/>
                  </a:schemeClr>
                </a:solidFill>
                <a:latin typeface="Book Antiqua" panose="02040602050305030304" pitchFamily="18" charset="0"/>
              </a:rPr>
              <a:t>Togdheer</a:t>
            </a:r>
            <a:r>
              <a:rPr lang="en-US" sz="2000" dirty="0">
                <a:solidFill>
                  <a:schemeClr val="tx1">
                    <a:alpha val="80000"/>
                  </a:schemeClr>
                </a:solidFill>
                <a:latin typeface="Book Antiqua" panose="02040602050305030304" pitchFamily="18" charset="0"/>
              </a:rPr>
              <a:t>, </a:t>
            </a:r>
            <a:r>
              <a:rPr lang="en-US" sz="2000" dirty="0" err="1">
                <a:solidFill>
                  <a:schemeClr val="tx1">
                    <a:alpha val="80000"/>
                  </a:schemeClr>
                </a:solidFill>
                <a:latin typeface="Book Antiqua" panose="02040602050305030304" pitchFamily="18" charset="0"/>
              </a:rPr>
              <a:t>Sanaag</a:t>
            </a:r>
            <a:r>
              <a:rPr lang="en-US" sz="2000" dirty="0">
                <a:solidFill>
                  <a:schemeClr val="tx1">
                    <a:alpha val="80000"/>
                  </a:schemeClr>
                </a:solidFill>
                <a:latin typeface="Book Antiqua" panose="02040602050305030304" pitchFamily="18" charset="0"/>
              </a:rPr>
              <a:t>, </a:t>
            </a:r>
            <a:r>
              <a:rPr lang="en-US" sz="2000" dirty="0" err="1">
                <a:solidFill>
                  <a:schemeClr val="tx1">
                    <a:alpha val="80000"/>
                  </a:schemeClr>
                </a:solidFill>
                <a:latin typeface="Book Antiqua" panose="02040602050305030304" pitchFamily="18" charset="0"/>
              </a:rPr>
              <a:t>M,jeex</a:t>
            </a:r>
            <a:r>
              <a:rPr lang="en-US" sz="2000" dirty="0">
                <a:solidFill>
                  <a:schemeClr val="tx1">
                    <a:alpha val="80000"/>
                  </a:schemeClr>
                </a:solidFill>
                <a:latin typeface="Book Antiqua" panose="02040602050305030304" pitchFamily="18" charset="0"/>
              </a:rPr>
              <a:t>, and </a:t>
            </a:r>
            <a:r>
              <a:rPr lang="en-US" sz="2000" dirty="0" err="1">
                <a:solidFill>
                  <a:schemeClr val="tx1">
                    <a:alpha val="80000"/>
                  </a:schemeClr>
                </a:solidFill>
                <a:latin typeface="Book Antiqua" panose="02040602050305030304" pitchFamily="18" charset="0"/>
              </a:rPr>
              <a:t>Sool</a:t>
            </a:r>
            <a:r>
              <a:rPr lang="en-US" sz="2000" dirty="0">
                <a:solidFill>
                  <a:schemeClr val="tx1">
                    <a:alpha val="80000"/>
                  </a:schemeClr>
                </a:solidFill>
                <a:latin typeface="Book Antiqua" panose="02040602050305030304" pitchFamily="18" charset="0"/>
              </a:rPr>
              <a:t> regions.</a:t>
            </a:r>
          </a:p>
          <a:p>
            <a:pPr marL="285750" indent="-171450" algn="just">
              <a:lnSpc>
                <a:spcPct val="90000"/>
              </a:lnSpc>
              <a:spcAft>
                <a:spcPts val="600"/>
              </a:spcAft>
              <a:buFont typeface="Wingdings" panose="05000000000000000000" pitchFamily="2" charset="2"/>
              <a:buChar char="v"/>
            </a:pPr>
            <a:r>
              <a:rPr lang="en-US" sz="2000" dirty="0">
                <a:solidFill>
                  <a:schemeClr val="tx1">
                    <a:alpha val="80000"/>
                  </a:schemeClr>
                </a:solidFill>
                <a:latin typeface="Book Antiqua" panose="02040602050305030304" pitchFamily="18" charset="0"/>
              </a:rPr>
              <a:t> The Gu’ rainy season did not reach all over the country, however, the eastern regions received more rains than the western regions</a:t>
            </a: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9621"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03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87CD3-3FA5-F325-1FF7-160FDC522116}"/>
              </a:ext>
            </a:extLst>
          </p:cNvPr>
          <p:cNvSpPr>
            <a:spLocks noGrp="1"/>
          </p:cNvSpPr>
          <p:nvPr>
            <p:ph type="title"/>
          </p:nvPr>
        </p:nvSpPr>
        <p:spPr>
          <a:xfrm>
            <a:off x="3707904" y="404664"/>
            <a:ext cx="4879454" cy="1080120"/>
          </a:xfrm>
        </p:spPr>
        <p:txBody>
          <a:bodyPr anchor="t">
            <a:normAutofit/>
          </a:bodyPr>
          <a:lstStyle/>
          <a:p>
            <a:r>
              <a:rPr lang="en-US" sz="2800" b="1" dirty="0">
                <a:latin typeface="Book Antiqua" panose="02040602050305030304" pitchFamily="18" charset="0"/>
              </a:rPr>
              <a:t>Challenges, Gaps and Needs </a:t>
            </a:r>
          </a:p>
        </p:txBody>
      </p:sp>
      <p:pic>
        <p:nvPicPr>
          <p:cNvPr id="7" name="Picture 6">
            <a:extLst>
              <a:ext uri="{FF2B5EF4-FFF2-40B4-BE49-F238E27FC236}">
                <a16:creationId xmlns:a16="http://schemas.microsoft.com/office/drawing/2014/main" id="{8993AB73-5F62-1657-C1F2-2EDB5394C3ED}"/>
              </a:ext>
            </a:extLst>
          </p:cNvPr>
          <p:cNvPicPr>
            <a:picLocks noChangeAspect="1"/>
          </p:cNvPicPr>
          <p:nvPr/>
        </p:nvPicPr>
        <p:blipFill>
          <a:blip r:embed="rId2"/>
          <a:stretch>
            <a:fillRect/>
          </a:stretch>
        </p:blipFill>
        <p:spPr>
          <a:xfrm>
            <a:off x="556591" y="2015443"/>
            <a:ext cx="3274079" cy="2966260"/>
          </a:xfrm>
          <a:prstGeom prst="rect">
            <a:avLst/>
          </a:prstGeom>
        </p:spPr>
      </p:pic>
      <p:cxnSp>
        <p:nvCxnSpPr>
          <p:cNvPr id="16" name="Straight Connector 15">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94053" y="871146"/>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5F648CF-F9A5-1CDA-7DCB-29BDF8FC328B}"/>
              </a:ext>
            </a:extLst>
          </p:cNvPr>
          <p:cNvSpPr>
            <a:spLocks noGrp="1"/>
          </p:cNvSpPr>
          <p:nvPr>
            <p:ph idx="1"/>
          </p:nvPr>
        </p:nvSpPr>
        <p:spPr>
          <a:xfrm>
            <a:off x="3707904" y="1196752"/>
            <a:ext cx="5184576" cy="5472606"/>
          </a:xfrm>
        </p:spPr>
        <p:txBody>
          <a:bodyPr>
            <a:normAutofit fontScale="92500" lnSpcReduction="10000"/>
          </a:bodyPr>
          <a:lstStyle/>
          <a:p>
            <a:pPr marL="342900" indent="-342900" algn="just">
              <a:buFont typeface="Wingdings" panose="05000000000000000000" pitchFamily="2" charset="2"/>
              <a:buChar char="v"/>
            </a:pP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Limited resources, funding income, and increasing needs have been the most significant impediments to implementation. In addition, the compounding impacts of the El Nino flash floods, recurrent drought, desert locusts, outbreak of AWD/Cholera have further strained the resources and increased the population in need in Somaliland</a:t>
            </a:r>
            <a:endParaRPr lang="en-US" sz="2500" dirty="0">
              <a:latin typeface="Open Sans" panose="020B0606030504020204" pitchFamily="34" charset="0"/>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v"/>
            </a:pPr>
            <a:r>
              <a:rPr lang="en-US" sz="2500" kern="0" dirty="0">
                <a:effectLst/>
                <a:latin typeface="Times New Roman" panose="02020603050405020304" pitchFamily="18" charset="0"/>
                <a:ea typeface="Calibri" panose="020F0502020204030204" pitchFamily="34" charset="0"/>
              </a:rPr>
              <a:t>Need for critical support in water needs such rehabilitation of </a:t>
            </a:r>
            <a:r>
              <a:rPr lang="en-US" sz="2500" kern="0" dirty="0" err="1">
                <a:effectLst/>
                <a:latin typeface="Times New Roman" panose="02020603050405020304" pitchFamily="18" charset="0"/>
                <a:ea typeface="Calibri" panose="020F0502020204030204" pitchFamily="34" charset="0"/>
              </a:rPr>
              <a:t>berkeds</a:t>
            </a:r>
            <a:r>
              <a:rPr lang="en-US" sz="2500" kern="0" dirty="0">
                <a:effectLst/>
                <a:latin typeface="Times New Roman" panose="02020603050405020304" pitchFamily="18" charset="0"/>
                <a:ea typeface="Calibri" panose="020F0502020204030204" pitchFamily="34" charset="0"/>
              </a:rPr>
              <a:t>/shallow wells/Boreholes as there is widespread and increasing critical water shortage and limited government financial capacity/fund</a:t>
            </a:r>
          </a:p>
          <a:p>
            <a:pPr marL="0" indent="0">
              <a:buNone/>
            </a:pPr>
            <a:endParaRPr lang="en-US" sz="1600" dirty="0"/>
          </a:p>
        </p:txBody>
      </p:sp>
    </p:spTree>
    <p:extLst>
      <p:ext uri="{BB962C8B-B14F-4D97-AF65-F5344CB8AC3E}">
        <p14:creationId xmlns:p14="http://schemas.microsoft.com/office/powerpoint/2010/main" val="331564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87CD3-3FA5-F325-1FF7-160FDC522116}"/>
              </a:ext>
            </a:extLst>
          </p:cNvPr>
          <p:cNvSpPr>
            <a:spLocks noGrp="1"/>
          </p:cNvSpPr>
          <p:nvPr>
            <p:ph type="title"/>
          </p:nvPr>
        </p:nvSpPr>
        <p:spPr>
          <a:xfrm>
            <a:off x="3707904" y="404664"/>
            <a:ext cx="4879454" cy="1080120"/>
          </a:xfrm>
        </p:spPr>
        <p:txBody>
          <a:bodyPr anchor="t">
            <a:normAutofit/>
          </a:bodyPr>
          <a:lstStyle/>
          <a:p>
            <a:r>
              <a:rPr lang="en-US" sz="2800" b="1" dirty="0">
                <a:latin typeface="Book Antiqua" panose="02040602050305030304" pitchFamily="18" charset="0"/>
              </a:rPr>
              <a:t>Challenges, Gaps and Needs </a:t>
            </a:r>
          </a:p>
        </p:txBody>
      </p:sp>
      <p:pic>
        <p:nvPicPr>
          <p:cNvPr id="7" name="Picture 6">
            <a:extLst>
              <a:ext uri="{FF2B5EF4-FFF2-40B4-BE49-F238E27FC236}">
                <a16:creationId xmlns:a16="http://schemas.microsoft.com/office/drawing/2014/main" id="{8993AB73-5F62-1657-C1F2-2EDB5394C3ED}"/>
              </a:ext>
            </a:extLst>
          </p:cNvPr>
          <p:cNvPicPr>
            <a:picLocks noChangeAspect="1"/>
          </p:cNvPicPr>
          <p:nvPr/>
        </p:nvPicPr>
        <p:blipFill>
          <a:blip r:embed="rId2"/>
          <a:stretch>
            <a:fillRect/>
          </a:stretch>
        </p:blipFill>
        <p:spPr>
          <a:xfrm>
            <a:off x="556591" y="2015443"/>
            <a:ext cx="3274079" cy="2966260"/>
          </a:xfrm>
          <a:prstGeom prst="rect">
            <a:avLst/>
          </a:prstGeom>
        </p:spPr>
      </p:pic>
      <p:cxnSp>
        <p:nvCxnSpPr>
          <p:cNvPr id="16" name="Straight Connector 15">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94053" y="871146"/>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5F648CF-F9A5-1CDA-7DCB-29BDF8FC328B}"/>
              </a:ext>
            </a:extLst>
          </p:cNvPr>
          <p:cNvSpPr>
            <a:spLocks noGrp="1"/>
          </p:cNvSpPr>
          <p:nvPr>
            <p:ph idx="1"/>
          </p:nvPr>
        </p:nvSpPr>
        <p:spPr>
          <a:xfrm>
            <a:off x="3707904" y="1196752"/>
            <a:ext cx="5184576" cy="5472606"/>
          </a:xfrm>
        </p:spPr>
        <p:txBody>
          <a:bodyPr>
            <a:normAutofit/>
          </a:bodyPr>
          <a:lstStyle/>
          <a:p>
            <a:pPr algn="just">
              <a:buFont typeface="Wingdings" pitchFamily="2" charset="2"/>
              <a:buChar char="v"/>
            </a:pPr>
            <a:r>
              <a:rPr lang="en-US" sz="2500" kern="0" dirty="0">
                <a:solidFill>
                  <a:srgbClr val="000000"/>
                </a:solidFill>
                <a:latin typeface="Book Antiqua" panose="02040602050305030304" pitchFamily="18" charset="0"/>
                <a:ea typeface="Calibri" panose="020F0502020204030204" pitchFamily="34" charset="0"/>
              </a:rPr>
              <a:t>Shifting from the emergency project to the Resilience Development program </a:t>
            </a:r>
            <a:endParaRPr lang="en-SG" sz="2500" dirty="0">
              <a:solidFill>
                <a:schemeClr val="tx1"/>
              </a:solidFill>
              <a:latin typeface="Book Antiqua" panose="02040602050305030304" pitchFamily="18" charset="0"/>
            </a:endParaRPr>
          </a:p>
          <a:p>
            <a:pPr algn="just"/>
            <a:endParaRPr lang="en-SG" sz="2500" dirty="0">
              <a:solidFill>
                <a:schemeClr val="tx1"/>
              </a:solidFill>
              <a:latin typeface="Book Antiqua" panose="02040602050305030304" pitchFamily="18" charset="0"/>
            </a:endParaRPr>
          </a:p>
          <a:p>
            <a:pPr algn="just">
              <a:buFont typeface="Wingdings" pitchFamily="2" charset="2"/>
              <a:buChar char="v"/>
            </a:pPr>
            <a:r>
              <a:rPr lang="en-US" sz="2500" dirty="0">
                <a:solidFill>
                  <a:schemeClr val="tx1"/>
                </a:solidFill>
                <a:latin typeface="Book Antiqua" panose="02040602050305030304" pitchFamily="18" charset="0"/>
              </a:rPr>
              <a:t>SRCS-Somaliland requires comprehensive support for its National Society Development initiatives to enhance its resilience and preparedness for various shocks and disasters.</a:t>
            </a:r>
          </a:p>
          <a:p>
            <a:pPr algn="just">
              <a:buFont typeface="Wingdings" pitchFamily="2" charset="2"/>
              <a:buChar char="v"/>
            </a:pPr>
            <a:r>
              <a:rPr lang="en-SG" sz="2500" dirty="0">
                <a:solidFill>
                  <a:schemeClr val="tx1"/>
                </a:solidFill>
                <a:latin typeface="Book Antiqua" panose="02040602050305030304" pitchFamily="18" charset="0"/>
              </a:rPr>
              <a:t> SRCS-Somaliland’s capacity to respond to shocks is limited </a:t>
            </a:r>
          </a:p>
          <a:p>
            <a:pPr marL="0" indent="0">
              <a:buNone/>
            </a:pPr>
            <a:endParaRPr lang="en-US" sz="1600" dirty="0"/>
          </a:p>
        </p:txBody>
      </p:sp>
    </p:spTree>
    <p:extLst>
      <p:ext uri="{BB962C8B-B14F-4D97-AF65-F5344CB8AC3E}">
        <p14:creationId xmlns:p14="http://schemas.microsoft.com/office/powerpoint/2010/main" val="424224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a:solidFill>
            <a:srgbClr val="FF0000"/>
          </a:solidFill>
        </p:spPr>
        <p:txBody>
          <a:bodyPr>
            <a:noAutofit/>
          </a:bodyPr>
          <a:lstStyle/>
          <a:p>
            <a:pPr algn="l"/>
            <a:r>
              <a:rPr lang="en-SG" sz="5400" b="1" dirty="0">
                <a:solidFill>
                  <a:schemeClr val="bg1"/>
                </a:solidFill>
              </a:rPr>
              <a:t>Recommendations</a:t>
            </a:r>
            <a:endParaRPr lang="en-US" sz="5400" b="1" dirty="0">
              <a:solidFill>
                <a:schemeClr val="bg1"/>
              </a:solidFill>
            </a:endParaRPr>
          </a:p>
        </p:txBody>
      </p:sp>
      <p:sp>
        <p:nvSpPr>
          <p:cNvPr id="3" name="Content Placeholder 2"/>
          <p:cNvSpPr>
            <a:spLocks noGrp="1"/>
          </p:cNvSpPr>
          <p:nvPr>
            <p:ph idx="1"/>
          </p:nvPr>
        </p:nvSpPr>
        <p:spPr>
          <a:xfrm>
            <a:off x="0" y="1142984"/>
            <a:ext cx="4429124" cy="5715016"/>
          </a:xfrm>
        </p:spPr>
        <p:txBody>
          <a:bodyPr>
            <a:normAutofit/>
          </a:bodyPr>
          <a:lstStyle/>
          <a:p>
            <a:pPr algn="just">
              <a:buNone/>
            </a:pPr>
            <a:r>
              <a:rPr lang="en-SG" sz="1600" b="1" dirty="0">
                <a:solidFill>
                  <a:srgbClr val="FF0000"/>
                </a:solidFill>
              </a:rPr>
              <a:t> </a:t>
            </a:r>
            <a:endParaRPr lang="en-US" sz="1600" b="1" dirty="0">
              <a:solidFill>
                <a:srgbClr val="FF0000"/>
              </a:solidFill>
            </a:endParaRPr>
          </a:p>
        </p:txBody>
      </p:sp>
      <p:pic>
        <p:nvPicPr>
          <p:cNvPr id="4" name="Content Placeholder 3" descr="images.jpg"/>
          <p:cNvPicPr>
            <a:picLocks noChangeAspect="1"/>
          </p:cNvPicPr>
          <p:nvPr/>
        </p:nvPicPr>
        <p:blipFill>
          <a:blip r:embed="rId2"/>
          <a:stretch>
            <a:fillRect/>
          </a:stretch>
        </p:blipFill>
        <p:spPr>
          <a:xfrm>
            <a:off x="7929586" y="0"/>
            <a:ext cx="1214414" cy="1214422"/>
          </a:xfrm>
          <a:prstGeom prst="rect">
            <a:avLst/>
          </a:prstGeom>
        </p:spPr>
      </p:pic>
      <p:sp>
        <p:nvSpPr>
          <p:cNvPr id="8" name="Rectangle 7"/>
          <p:cNvSpPr/>
          <p:nvPr/>
        </p:nvSpPr>
        <p:spPr>
          <a:xfrm>
            <a:off x="0" y="1268760"/>
            <a:ext cx="9144000" cy="55892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200" b="1" dirty="0">
              <a:solidFill>
                <a:schemeClr val="tx1"/>
              </a:solidFill>
              <a:latin typeface="Times New Roman" panose="02020603050405020304" pitchFamily="18" charset="0"/>
              <a:cs typeface="Times New Roman" panose="02020603050405020304" pitchFamily="18" charset="0"/>
            </a:endParaRPr>
          </a:p>
          <a:p>
            <a:pPr algn="just">
              <a:buFont typeface="Wingdings" pitchFamily="2" charset="2"/>
              <a:buChar char="v"/>
            </a:pPr>
            <a:endParaRPr lang="en-US" sz="2200" b="1" dirty="0">
              <a:solidFill>
                <a:schemeClr val="tx1"/>
              </a:solidFill>
              <a:latin typeface="Times New Roman" panose="02020603050405020304" pitchFamily="18" charset="0"/>
              <a:cs typeface="Times New Roman" panose="02020603050405020304" pitchFamily="18" charset="0"/>
            </a:endParaRPr>
          </a:p>
          <a:p>
            <a:pPr algn="just"/>
            <a:endParaRPr lang="en-US" sz="2200" b="1" dirty="0">
              <a:solidFill>
                <a:schemeClr val="tx1"/>
              </a:solidFill>
              <a:latin typeface="Times New Roman" panose="02020603050405020304" pitchFamily="18" charset="0"/>
              <a:cs typeface="Times New Roman" panose="02020603050405020304" pitchFamily="18" charset="0"/>
            </a:endParaRPr>
          </a:p>
          <a:p>
            <a:pPr algn="just">
              <a:buFont typeface="Wingdings" pitchFamily="2" charset="2"/>
              <a:buChar char="v"/>
            </a:pPr>
            <a:endParaRPr lang="en-US" sz="2200" b="1" dirty="0">
              <a:solidFill>
                <a:schemeClr val="tx1"/>
              </a:solidFill>
              <a:latin typeface="Times New Roman" panose="02020603050405020304" pitchFamily="18" charset="0"/>
              <a:cs typeface="Times New Roman" panose="02020603050405020304" pitchFamily="18" charset="0"/>
            </a:endParaRPr>
          </a:p>
          <a:p>
            <a:pPr algn="just">
              <a:buFont typeface="Wingdings" pitchFamily="2" charset="2"/>
              <a:buChar char="v"/>
            </a:pPr>
            <a:endParaRPr lang="en-US" sz="2200" b="1" dirty="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n-US" sz="2200" dirty="0">
                <a:solidFill>
                  <a:schemeClr val="tx1"/>
                </a:solidFill>
                <a:latin typeface="Book Antiqua" panose="02040602050305030304" pitchFamily="18" charset="0"/>
                <a:cs typeface="Times New Roman" panose="02020603050405020304" pitchFamily="18" charset="0"/>
              </a:rPr>
              <a:t>Support of National Society Development (NSD) </a:t>
            </a:r>
          </a:p>
          <a:p>
            <a:pPr marL="342900" indent="-342900" algn="just">
              <a:buFont typeface="Wingdings" panose="05000000000000000000" pitchFamily="2" charset="2"/>
              <a:buChar char="ü"/>
            </a:pPr>
            <a:r>
              <a:rPr lang="en-SG" sz="2200" dirty="0">
                <a:solidFill>
                  <a:schemeClr val="tx1"/>
                </a:solidFill>
                <a:latin typeface="Book Antiqua" panose="02040602050305030304" pitchFamily="18" charset="0"/>
                <a:cs typeface="Times New Roman" panose="02020603050405020304" pitchFamily="18" charset="0"/>
              </a:rPr>
              <a:t> </a:t>
            </a:r>
            <a:r>
              <a:rPr lang="en-US" sz="2200" dirty="0">
                <a:solidFill>
                  <a:schemeClr val="tx1"/>
                </a:solidFill>
                <a:latin typeface="Book Antiqua" panose="02040602050305030304" pitchFamily="18" charset="0"/>
                <a:cs typeface="Times New Roman" panose="02020603050405020304" pitchFamily="18" charset="0"/>
              </a:rPr>
              <a:t>As the national elections are scheduled for November, SRCS-Somaliland advises its partners to prepare and activate the El Nino Disaster Relief Emergency Fund (DREF). Given the potential for increased instability and logistical challenges during the election period, it is crucial to ensure that all necessary measures are in place to respond effectively to any crises that may arise. Such as:- </a:t>
            </a:r>
          </a:p>
          <a:p>
            <a:pPr marL="342900" indent="-342900" algn="just">
              <a:buFont typeface="Wingdings" panose="05000000000000000000" pitchFamily="2" charset="2"/>
              <a:buChar char="ü"/>
            </a:pPr>
            <a:r>
              <a:rPr lang="en-US" sz="2200" dirty="0">
                <a:solidFill>
                  <a:schemeClr val="tx1"/>
                </a:solidFill>
                <a:latin typeface="Book Antiqua" panose="02040602050305030304" pitchFamily="18" charset="0"/>
                <a:cs typeface="Times New Roman" panose="02020603050405020304" pitchFamily="18" charset="0"/>
              </a:rPr>
              <a:t>Focus on long-term development programs</a:t>
            </a:r>
          </a:p>
          <a:p>
            <a:pPr marL="342900" indent="-342900" algn="just">
              <a:buFont typeface="Wingdings" panose="05000000000000000000" pitchFamily="2" charset="2"/>
              <a:buChar char="ü"/>
            </a:pPr>
            <a:r>
              <a:rPr lang="en-US" sz="2200" dirty="0">
                <a:solidFill>
                  <a:schemeClr val="tx1"/>
                </a:solidFill>
                <a:latin typeface="Book Antiqua" panose="02040602050305030304" pitchFamily="18" charset="0"/>
                <a:cs typeface="Times New Roman" panose="02020603050405020304" pitchFamily="18" charset="0"/>
              </a:rPr>
              <a:t>SRCS-Somaliland recommends that partners implement contingency plans to maintain operational continuity and ensure the safety and security of staff and volunteers.</a:t>
            </a:r>
          </a:p>
          <a:p>
            <a:pPr algn="just">
              <a:buFont typeface="Wingdings" pitchFamily="2" charset="2"/>
              <a:buChar char="v"/>
            </a:pPr>
            <a:endParaRPr lang="en-SG" sz="1600" dirty="0">
              <a:solidFill>
                <a:schemeClr val="tx1"/>
              </a:solidFill>
              <a:latin typeface="Book Antiqua" panose="02040602050305030304" pitchFamily="18" charset="0"/>
            </a:endParaRPr>
          </a:p>
          <a:p>
            <a:pPr algn="just"/>
            <a:endParaRPr lang="en-SG" sz="1600" b="1" dirty="0">
              <a:solidFill>
                <a:schemeClr val="tx1"/>
              </a:solidFill>
            </a:endParaRPr>
          </a:p>
          <a:p>
            <a:pPr algn="just">
              <a:buFont typeface="Wingdings" pitchFamily="2" charset="2"/>
              <a:buChar char="v"/>
            </a:pPr>
            <a:endParaRPr lang="en-SG" sz="1600" b="1" dirty="0">
              <a:solidFill>
                <a:schemeClr val="tx1"/>
              </a:solidFill>
            </a:endParaRPr>
          </a:p>
          <a:p>
            <a:pPr algn="just">
              <a:buFont typeface="Wingdings" pitchFamily="2" charset="2"/>
              <a:buChar char="v"/>
            </a:pPr>
            <a:endParaRPr lang="en-SG" sz="1600" b="1" dirty="0">
              <a:solidFill>
                <a:schemeClr val="tx1"/>
              </a:solidFill>
            </a:endParaRPr>
          </a:p>
          <a:p>
            <a:pPr algn="just">
              <a:buFont typeface="Wingdings" pitchFamily="2" charset="2"/>
              <a:buChar char="v"/>
            </a:pPr>
            <a:endParaRPr lang="en-SG" sz="1600" b="1" dirty="0">
              <a:solidFill>
                <a:schemeClr val="tx1"/>
              </a:solidFill>
            </a:endParaRPr>
          </a:p>
          <a:p>
            <a:pPr algn="just">
              <a:buFont typeface="Wingdings" pitchFamily="2" charset="2"/>
              <a:buChar char="v"/>
            </a:pPr>
            <a:endParaRPr lang="en-SG" sz="1600" b="1" dirty="0">
              <a:solidFill>
                <a:schemeClr val="tx1"/>
              </a:solidFill>
            </a:endParaRPr>
          </a:p>
          <a:p>
            <a:pPr algn="just">
              <a:buFont typeface="Wingdings" pitchFamily="2" charset="2"/>
              <a:buChar char="v"/>
            </a:pPr>
            <a:endParaRPr lang="en-SG" sz="1600" b="1" dirty="0">
              <a:solidFill>
                <a:schemeClr val="tx1"/>
              </a:solidFill>
            </a:endParaRPr>
          </a:p>
          <a:p>
            <a:pPr algn="just">
              <a:buFont typeface="Wingdings" pitchFamily="2" charset="2"/>
              <a:buChar char="v"/>
            </a:pPr>
            <a:endParaRPr lang="en-US" sz="1600" b="1" dirty="0">
              <a:solidFill>
                <a:schemeClr val="tx1"/>
              </a:solidFill>
            </a:endParaRPr>
          </a:p>
          <a:p>
            <a:pPr algn="just">
              <a:buFont typeface="Wingdings" pitchFamily="2" charset="2"/>
              <a:buChar char="v"/>
            </a:pPr>
            <a:endParaRPr lang="en-US" sz="1600" b="1" dirty="0">
              <a:solidFill>
                <a:schemeClr val="tx1"/>
              </a:solidFill>
            </a:endParaRPr>
          </a:p>
          <a:p>
            <a:pPr algn="just">
              <a:buFont typeface="Wingdings" pitchFamily="2" charset="2"/>
              <a:buChar char="v"/>
            </a:pPr>
            <a:endParaRPr lang="en-US" sz="1200" b="1"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929586" cy="928670"/>
          </a:xfrm>
          <a:solidFill>
            <a:srgbClr val="FF0000"/>
          </a:solidFill>
        </p:spPr>
        <p:txBody>
          <a:bodyPr>
            <a:noAutofit/>
          </a:bodyPr>
          <a:lstStyle/>
          <a:p>
            <a:pPr lvl="0"/>
            <a:r>
              <a:rPr lang="en-SG" sz="4800" dirty="0">
                <a:solidFill>
                  <a:schemeClr val="bg1"/>
                </a:solidFill>
              </a:rPr>
              <a:t>Overview of SRCS-Somaliland</a:t>
            </a:r>
            <a:endParaRPr lang="en-US" sz="4800" dirty="0">
              <a:solidFill>
                <a:schemeClr val="bg1"/>
              </a:solidFill>
            </a:endParaRPr>
          </a:p>
        </p:txBody>
      </p:sp>
      <p:pic>
        <p:nvPicPr>
          <p:cNvPr id="4" name="Content Placeholder 3" descr="images.jpg"/>
          <p:cNvPicPr>
            <a:picLocks noChangeAspect="1"/>
          </p:cNvPicPr>
          <p:nvPr/>
        </p:nvPicPr>
        <p:blipFill>
          <a:blip r:embed="rId2"/>
          <a:stretch>
            <a:fillRect/>
          </a:stretch>
        </p:blipFill>
        <p:spPr>
          <a:xfrm>
            <a:off x="7929586" y="0"/>
            <a:ext cx="1214414" cy="928670"/>
          </a:xfrm>
          <a:prstGeom prst="rect">
            <a:avLst/>
          </a:prstGeom>
        </p:spPr>
      </p:pic>
      <p:pic>
        <p:nvPicPr>
          <p:cNvPr id="11" name="Content Placeholder 10"/>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928670"/>
            <a:ext cx="6286512" cy="5929330"/>
          </a:xfrm>
          <a:prstGeom prst="rect">
            <a:avLst/>
          </a:prstGeom>
          <a:noFill/>
        </p:spPr>
      </p:pic>
      <p:pic>
        <p:nvPicPr>
          <p:cNvPr id="12" name="Picture 2"/>
          <p:cNvPicPr>
            <a:picLocks noChangeAspect="1" noChangeArrowheads="1"/>
          </p:cNvPicPr>
          <p:nvPr/>
        </p:nvPicPr>
        <p:blipFill>
          <a:blip r:embed="rId4"/>
          <a:srcRect/>
          <a:stretch>
            <a:fillRect/>
          </a:stretch>
        </p:blipFill>
        <p:spPr bwMode="auto">
          <a:xfrm>
            <a:off x="6429389" y="928670"/>
            <a:ext cx="2714612" cy="592933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58148" cy="1000108"/>
          </a:xfrm>
          <a:solidFill>
            <a:srgbClr val="FF0000"/>
          </a:solidFill>
        </p:spPr>
        <p:txBody>
          <a:bodyPr>
            <a:noAutofit/>
          </a:bodyPr>
          <a:lstStyle/>
          <a:p>
            <a:r>
              <a:rPr lang="en-SG" sz="3600" dirty="0">
                <a:solidFill>
                  <a:schemeClr val="bg1"/>
                </a:solidFill>
              </a:rPr>
              <a:t>List of Active Programmes/ Projects and the Supported Partner in 2023</a:t>
            </a:r>
            <a:endParaRPr lang="en-US" sz="3600" dirty="0">
              <a:solidFill>
                <a:schemeClr val="bg1"/>
              </a:solidFill>
            </a:endParaRPr>
          </a:p>
        </p:txBody>
      </p:sp>
      <p:graphicFrame>
        <p:nvGraphicFramePr>
          <p:cNvPr id="6" name="Content Placeholder 5"/>
          <p:cNvGraphicFramePr>
            <a:graphicFrameLocks noGrp="1"/>
          </p:cNvGraphicFramePr>
          <p:nvPr>
            <p:ph idx="1"/>
          </p:nvPr>
        </p:nvGraphicFramePr>
        <p:xfrm>
          <a:off x="0" y="1071543"/>
          <a:ext cx="9144000" cy="5786456"/>
        </p:xfrm>
        <a:graphic>
          <a:graphicData uri="http://schemas.openxmlformats.org/drawingml/2006/table">
            <a:tbl>
              <a:tblPr firstRow="1" bandRow="1">
                <a:tableStyleId>{ED083AE6-46FA-4A59-8FB0-9F97EB10719F}</a:tableStyleId>
              </a:tblPr>
              <a:tblGrid>
                <a:gridCol w="398271">
                  <a:extLst>
                    <a:ext uri="{9D8B030D-6E8A-4147-A177-3AD203B41FA5}">
                      <a16:colId xmlns:a16="http://schemas.microsoft.com/office/drawing/2014/main" val="20000"/>
                    </a:ext>
                  </a:extLst>
                </a:gridCol>
                <a:gridCol w="3781612">
                  <a:extLst>
                    <a:ext uri="{9D8B030D-6E8A-4147-A177-3AD203B41FA5}">
                      <a16:colId xmlns:a16="http://schemas.microsoft.com/office/drawing/2014/main" val="20001"/>
                    </a:ext>
                  </a:extLst>
                </a:gridCol>
                <a:gridCol w="4964117">
                  <a:extLst>
                    <a:ext uri="{9D8B030D-6E8A-4147-A177-3AD203B41FA5}">
                      <a16:colId xmlns:a16="http://schemas.microsoft.com/office/drawing/2014/main" val="20002"/>
                    </a:ext>
                  </a:extLst>
                </a:gridCol>
              </a:tblGrid>
              <a:tr h="653114">
                <a:tc>
                  <a:txBody>
                    <a:bodyPr/>
                    <a:lstStyle/>
                    <a:p>
                      <a:pPr algn="ctr"/>
                      <a:r>
                        <a:rPr lang="en-SG" sz="2000" dirty="0"/>
                        <a:t>#</a:t>
                      </a:r>
                      <a:endParaRPr lang="en-US" sz="2000" dirty="0">
                        <a:solidFill>
                          <a:schemeClr val="tx1"/>
                        </a:solidFill>
                      </a:endParaRPr>
                    </a:p>
                  </a:txBody>
                  <a:tcPr>
                    <a:solidFill>
                      <a:srgbClr val="00B050"/>
                    </a:solidFill>
                  </a:tcPr>
                </a:tc>
                <a:tc>
                  <a:txBody>
                    <a:bodyPr/>
                    <a:lstStyle/>
                    <a:p>
                      <a:pPr algn="ctr"/>
                      <a:r>
                        <a:rPr lang="en-SG" sz="2400" dirty="0"/>
                        <a:t>Programme/Project</a:t>
                      </a:r>
                      <a:r>
                        <a:rPr lang="en-SG" sz="2400" baseline="0" dirty="0"/>
                        <a:t> Name</a:t>
                      </a:r>
                      <a:endParaRPr lang="en-US" sz="2400" dirty="0">
                        <a:solidFill>
                          <a:schemeClr val="tx1"/>
                        </a:solidFill>
                      </a:endParaRPr>
                    </a:p>
                  </a:txBody>
                  <a:tcPr>
                    <a:solidFill>
                      <a:srgbClr val="00B050"/>
                    </a:solidFill>
                  </a:tcPr>
                </a:tc>
                <a:tc>
                  <a:txBody>
                    <a:bodyPr/>
                    <a:lstStyle/>
                    <a:p>
                      <a:pPr algn="ctr"/>
                      <a:r>
                        <a:rPr lang="en-SG" sz="2400" dirty="0"/>
                        <a:t>Supported Partner</a:t>
                      </a:r>
                      <a:endParaRPr lang="en-US" sz="2400" dirty="0">
                        <a:solidFill>
                          <a:schemeClr val="tx1"/>
                        </a:solidFill>
                      </a:endParaRPr>
                    </a:p>
                  </a:txBody>
                  <a:tcPr>
                    <a:solidFill>
                      <a:srgbClr val="00B050"/>
                    </a:solidFill>
                  </a:tcPr>
                </a:tc>
                <a:extLst>
                  <a:ext uri="{0D108BD9-81ED-4DB2-BD59-A6C34878D82A}">
                    <a16:rowId xmlns:a16="http://schemas.microsoft.com/office/drawing/2014/main" val="10000"/>
                  </a:ext>
                </a:extLst>
              </a:tr>
              <a:tr h="422037">
                <a:tc>
                  <a:txBody>
                    <a:bodyPr/>
                    <a:lstStyle/>
                    <a:p>
                      <a:r>
                        <a:rPr lang="en-SG" sz="1200" b="1" dirty="0"/>
                        <a:t>1</a:t>
                      </a:r>
                      <a:endParaRPr lang="en-US" sz="1200" b="1" dirty="0">
                        <a:solidFill>
                          <a:schemeClr val="tx1"/>
                        </a:solidFill>
                      </a:endParaRPr>
                    </a:p>
                  </a:txBody>
                  <a:tcPr/>
                </a:tc>
                <a:tc>
                  <a:txBody>
                    <a:bodyPr/>
                    <a:lstStyle/>
                    <a:p>
                      <a:r>
                        <a:rPr lang="en-SG" sz="1200" b="1" dirty="0"/>
                        <a:t>Primary</a:t>
                      </a:r>
                      <a:r>
                        <a:rPr lang="en-SG" sz="1200" b="1" baseline="0" dirty="0"/>
                        <a:t> Health Care</a:t>
                      </a:r>
                      <a:endParaRPr lang="en-US" sz="1200" b="1" dirty="0">
                        <a:solidFill>
                          <a:schemeClr val="tx1"/>
                        </a:solidFill>
                        <a:latin typeface="+mn-lt"/>
                      </a:endParaRPr>
                    </a:p>
                  </a:txBody>
                  <a:tcPr/>
                </a:tc>
                <a:tc>
                  <a:txBody>
                    <a:bodyPr/>
                    <a:lstStyle/>
                    <a:p>
                      <a:r>
                        <a:rPr lang="en-US" sz="1200" b="1" dirty="0"/>
                        <a:t>FRC, IFRC  &amp; Icelandic</a:t>
                      </a:r>
                      <a:endParaRPr lang="en-US" sz="1200" b="1" dirty="0">
                        <a:solidFill>
                          <a:schemeClr val="tx1"/>
                        </a:solidFill>
                        <a:latin typeface="+mn-lt"/>
                      </a:endParaRPr>
                    </a:p>
                  </a:txBody>
                  <a:tcPr/>
                </a:tc>
                <a:extLst>
                  <a:ext uri="{0D108BD9-81ED-4DB2-BD59-A6C34878D82A}">
                    <a16:rowId xmlns:a16="http://schemas.microsoft.com/office/drawing/2014/main" val="10001"/>
                  </a:ext>
                </a:extLst>
              </a:tr>
              <a:tr h="490935">
                <a:tc>
                  <a:txBody>
                    <a:bodyPr/>
                    <a:lstStyle/>
                    <a:p>
                      <a:r>
                        <a:rPr lang="en-SG" sz="1200" b="1" dirty="0"/>
                        <a:t>2</a:t>
                      </a:r>
                      <a:endParaRPr lang="en-US" sz="1200" b="1" dirty="0">
                        <a:solidFill>
                          <a:schemeClr val="tx1"/>
                        </a:solidFill>
                      </a:endParaRPr>
                    </a:p>
                  </a:txBody>
                  <a:tcPr/>
                </a:tc>
                <a:tc>
                  <a:txBody>
                    <a:bodyPr/>
                    <a:lstStyle/>
                    <a:p>
                      <a:r>
                        <a:rPr lang="en-US" sz="1200" b="1" dirty="0"/>
                        <a:t>Community Health </a:t>
                      </a:r>
                      <a:endParaRPr lang="en-US" sz="1200" b="1" dirty="0">
                        <a:solidFill>
                          <a:schemeClr val="tx1"/>
                        </a:solidFill>
                        <a:latin typeface="+mn-lt"/>
                      </a:endParaRPr>
                    </a:p>
                  </a:txBody>
                  <a:tcPr/>
                </a:tc>
                <a:tc>
                  <a:txBody>
                    <a:bodyPr/>
                    <a:lstStyle/>
                    <a:p>
                      <a:pPr algn="l" fontAlgn="b"/>
                      <a:r>
                        <a:rPr lang="en-US" sz="1200" b="1" u="none" strike="noStrike" dirty="0"/>
                        <a:t>Norcross &amp; CRC</a:t>
                      </a:r>
                      <a:endParaRPr lang="en-US" sz="1200" b="1" i="0" u="none" strike="noStrike" dirty="0">
                        <a:solidFill>
                          <a:schemeClr val="tx1"/>
                        </a:solidFill>
                        <a:latin typeface="+mn-lt"/>
                      </a:endParaRPr>
                    </a:p>
                  </a:txBody>
                  <a:tcPr marL="0" marR="0" marT="0" marB="0" anchor="b"/>
                </a:tc>
                <a:extLst>
                  <a:ext uri="{0D108BD9-81ED-4DB2-BD59-A6C34878D82A}">
                    <a16:rowId xmlns:a16="http://schemas.microsoft.com/office/drawing/2014/main" val="10002"/>
                  </a:ext>
                </a:extLst>
              </a:tr>
              <a:tr h="422037">
                <a:tc>
                  <a:txBody>
                    <a:bodyPr/>
                    <a:lstStyle/>
                    <a:p>
                      <a:r>
                        <a:rPr lang="en-SG" sz="1200" b="1" dirty="0"/>
                        <a:t>3</a:t>
                      </a:r>
                      <a:endParaRPr lang="en-US" sz="1200" b="1" dirty="0">
                        <a:solidFill>
                          <a:schemeClr val="tx1"/>
                        </a:solidFill>
                      </a:endParaRPr>
                    </a:p>
                  </a:txBody>
                  <a:tcPr/>
                </a:tc>
                <a:tc>
                  <a:txBody>
                    <a:bodyPr/>
                    <a:lstStyle/>
                    <a:p>
                      <a:r>
                        <a:rPr lang="en-US" sz="1200" b="1" dirty="0"/>
                        <a:t>ICCM RESULT TWO OF ECHO-PP</a:t>
                      </a:r>
                      <a:endParaRPr lang="en-US" sz="1200" b="1" dirty="0">
                        <a:solidFill>
                          <a:schemeClr val="tx1"/>
                        </a:solidFill>
                        <a:latin typeface="+mn-lt"/>
                      </a:endParaRPr>
                    </a:p>
                  </a:txBody>
                  <a:tcPr/>
                </a:tc>
                <a:tc>
                  <a:txBody>
                    <a:bodyPr/>
                    <a:lstStyle/>
                    <a:p>
                      <a:r>
                        <a:rPr lang="en-US" sz="1200" b="1" dirty="0"/>
                        <a:t>Norwegian through IFRC</a:t>
                      </a:r>
                      <a:endParaRPr lang="en-US" sz="1200" b="1" dirty="0">
                        <a:solidFill>
                          <a:schemeClr val="tx1"/>
                        </a:solidFill>
                        <a:latin typeface="+mn-lt"/>
                      </a:endParaRPr>
                    </a:p>
                  </a:txBody>
                  <a:tcPr/>
                </a:tc>
                <a:extLst>
                  <a:ext uri="{0D108BD9-81ED-4DB2-BD59-A6C34878D82A}">
                    <a16:rowId xmlns:a16="http://schemas.microsoft.com/office/drawing/2014/main" val="10003"/>
                  </a:ext>
                </a:extLst>
              </a:tr>
              <a:tr h="422037">
                <a:tc>
                  <a:txBody>
                    <a:bodyPr/>
                    <a:lstStyle/>
                    <a:p>
                      <a:r>
                        <a:rPr lang="en-SG" sz="1200" b="1" dirty="0"/>
                        <a:t>4</a:t>
                      </a:r>
                      <a:endParaRPr lang="en-US" sz="1200" b="1" dirty="0">
                        <a:solidFill>
                          <a:schemeClr val="tx1"/>
                        </a:solidFill>
                      </a:endParaRPr>
                    </a:p>
                  </a:txBody>
                  <a:tcPr/>
                </a:tc>
                <a:tc>
                  <a:txBody>
                    <a:bodyPr/>
                    <a:lstStyle/>
                    <a:p>
                      <a:r>
                        <a:rPr lang="en-SG" sz="1200" b="1" dirty="0"/>
                        <a:t>ECHO-PP</a:t>
                      </a:r>
                      <a:endParaRPr lang="en-US" sz="1200" b="1" dirty="0">
                        <a:solidFill>
                          <a:schemeClr val="tx1"/>
                        </a:solidFill>
                        <a:latin typeface="+mn-lt"/>
                      </a:endParaRPr>
                    </a:p>
                  </a:txBody>
                  <a:tcPr/>
                </a:tc>
                <a:tc>
                  <a:txBody>
                    <a:bodyPr/>
                    <a:lstStyle/>
                    <a:p>
                      <a:r>
                        <a:rPr lang="en-US" sz="1200" b="1" dirty="0"/>
                        <a:t>EUPNS:- Finnish RC, Norcross, and DRC. IFRC.</a:t>
                      </a:r>
                      <a:endParaRPr lang="en-US" sz="1200" b="1" dirty="0">
                        <a:solidFill>
                          <a:schemeClr val="tx1"/>
                        </a:solidFill>
                        <a:latin typeface="+mn-lt"/>
                      </a:endParaRPr>
                    </a:p>
                  </a:txBody>
                  <a:tcPr/>
                </a:tc>
                <a:extLst>
                  <a:ext uri="{0D108BD9-81ED-4DB2-BD59-A6C34878D82A}">
                    <a16:rowId xmlns:a16="http://schemas.microsoft.com/office/drawing/2014/main" val="10004"/>
                  </a:ext>
                </a:extLst>
              </a:tr>
              <a:tr h="422037">
                <a:tc>
                  <a:txBody>
                    <a:bodyPr/>
                    <a:lstStyle/>
                    <a:p>
                      <a:r>
                        <a:rPr lang="en-SG" sz="1200" b="1" dirty="0"/>
                        <a:t>5</a:t>
                      </a:r>
                      <a:endParaRPr lang="en-US" sz="1200" b="1" dirty="0">
                        <a:solidFill>
                          <a:schemeClr val="tx1"/>
                        </a:solidFill>
                      </a:endParaRPr>
                    </a:p>
                  </a:txBody>
                  <a:tcPr/>
                </a:tc>
                <a:tc>
                  <a:txBody>
                    <a:bodyPr/>
                    <a:lstStyle/>
                    <a:p>
                      <a:r>
                        <a:rPr lang="en-SG" sz="1200" b="1" dirty="0"/>
                        <a:t>Emergency Appeal</a:t>
                      </a:r>
                      <a:endParaRPr lang="en-US" sz="1200" b="1" dirty="0">
                        <a:solidFill>
                          <a:schemeClr val="tx1"/>
                        </a:solidFill>
                        <a:latin typeface="+mn-lt"/>
                      </a:endParaRPr>
                    </a:p>
                  </a:txBody>
                  <a:tcPr/>
                </a:tc>
                <a:tc>
                  <a:txBody>
                    <a:bodyPr/>
                    <a:lstStyle/>
                    <a:p>
                      <a:r>
                        <a:rPr lang="en-SG" sz="1200" b="1" dirty="0"/>
                        <a:t>IFRC</a:t>
                      </a:r>
                      <a:endParaRPr lang="en-US" sz="1200" b="1" dirty="0">
                        <a:solidFill>
                          <a:schemeClr val="tx1"/>
                        </a:solidFill>
                        <a:latin typeface="+mn-lt"/>
                      </a:endParaRPr>
                    </a:p>
                  </a:txBody>
                  <a:tcPr/>
                </a:tc>
                <a:extLst>
                  <a:ext uri="{0D108BD9-81ED-4DB2-BD59-A6C34878D82A}">
                    <a16:rowId xmlns:a16="http://schemas.microsoft.com/office/drawing/2014/main" val="10005"/>
                  </a:ext>
                </a:extLst>
              </a:tr>
              <a:tr h="422037">
                <a:tc>
                  <a:txBody>
                    <a:bodyPr/>
                    <a:lstStyle/>
                    <a:p>
                      <a:r>
                        <a:rPr lang="en-SG" sz="1200" b="1" dirty="0">
                          <a:solidFill>
                            <a:schemeClr val="tx1"/>
                          </a:solidFill>
                        </a:rPr>
                        <a:t>6</a:t>
                      </a:r>
                      <a:endParaRPr lang="en-US" sz="1200" b="1" dirty="0">
                        <a:solidFill>
                          <a:schemeClr val="tx1"/>
                        </a:solidFill>
                      </a:endParaRPr>
                    </a:p>
                  </a:txBody>
                  <a:tcPr/>
                </a:tc>
                <a:tc>
                  <a:txBody>
                    <a:bodyPr/>
                    <a:lstStyle/>
                    <a:p>
                      <a:r>
                        <a:rPr lang="en-SG" sz="1200" b="1" dirty="0">
                          <a:solidFill>
                            <a:schemeClr val="tx1"/>
                          </a:solidFill>
                        </a:rPr>
                        <a:t>Integrated</a:t>
                      </a:r>
                      <a:r>
                        <a:rPr lang="en-SG" sz="1200" b="1" baseline="0" dirty="0">
                          <a:solidFill>
                            <a:schemeClr val="tx1"/>
                          </a:solidFill>
                        </a:rPr>
                        <a:t> Community Resilience</a:t>
                      </a:r>
                      <a:endParaRPr lang="en-US" sz="1200" b="1" dirty="0">
                        <a:solidFill>
                          <a:schemeClr val="tx1"/>
                        </a:solidFill>
                      </a:endParaRPr>
                    </a:p>
                  </a:txBody>
                  <a:tcPr/>
                </a:tc>
                <a:tc>
                  <a:txBody>
                    <a:bodyPr/>
                    <a:lstStyle/>
                    <a:p>
                      <a:r>
                        <a:rPr lang="en-SG" sz="1200" b="1" dirty="0">
                          <a:solidFill>
                            <a:schemeClr val="tx1"/>
                          </a:solidFill>
                        </a:rPr>
                        <a:t>Netherlands  government through IFRC</a:t>
                      </a:r>
                      <a:endParaRPr lang="en-US" sz="1200" b="1" dirty="0">
                        <a:solidFill>
                          <a:schemeClr val="tx1"/>
                        </a:solidFill>
                      </a:endParaRPr>
                    </a:p>
                  </a:txBody>
                  <a:tcPr/>
                </a:tc>
                <a:extLst>
                  <a:ext uri="{0D108BD9-81ED-4DB2-BD59-A6C34878D82A}">
                    <a16:rowId xmlns:a16="http://schemas.microsoft.com/office/drawing/2014/main" val="10006"/>
                  </a:ext>
                </a:extLst>
              </a:tr>
              <a:tr h="422037">
                <a:tc>
                  <a:txBody>
                    <a:bodyPr/>
                    <a:lstStyle/>
                    <a:p>
                      <a:r>
                        <a:rPr lang="en-SG" sz="1200" b="1" dirty="0">
                          <a:solidFill>
                            <a:schemeClr val="tx1"/>
                          </a:solidFill>
                        </a:rPr>
                        <a:t>7</a:t>
                      </a:r>
                      <a:endParaRPr lang="en-US" sz="1200" b="1" dirty="0">
                        <a:solidFill>
                          <a:schemeClr val="tx1"/>
                        </a:solidFill>
                      </a:endParaRPr>
                    </a:p>
                  </a:txBody>
                  <a:tcPr/>
                </a:tc>
                <a:tc>
                  <a:txBody>
                    <a:bodyPr/>
                    <a:lstStyle/>
                    <a:p>
                      <a:r>
                        <a:rPr lang="en-SG" sz="1200" b="1" dirty="0"/>
                        <a:t>EL-NINO</a:t>
                      </a:r>
                      <a:r>
                        <a:rPr lang="en-SG" sz="1200" b="1" baseline="0" dirty="0"/>
                        <a:t> floods DREF</a:t>
                      </a:r>
                      <a:endParaRPr lang="en-US" sz="1200" b="1" dirty="0">
                        <a:solidFill>
                          <a:schemeClr val="tx1"/>
                        </a:solidFill>
                        <a:latin typeface="+mn-lt"/>
                      </a:endParaRPr>
                    </a:p>
                  </a:txBody>
                  <a:tcPr/>
                </a:tc>
                <a:tc>
                  <a:txBody>
                    <a:bodyPr/>
                    <a:lstStyle/>
                    <a:p>
                      <a:r>
                        <a:rPr lang="en-SG" sz="1200" b="1" dirty="0"/>
                        <a:t>IFRC</a:t>
                      </a:r>
                      <a:endParaRPr lang="en-US" sz="1200" b="1" dirty="0">
                        <a:solidFill>
                          <a:schemeClr val="tx1"/>
                        </a:solidFill>
                        <a:latin typeface="+mn-lt"/>
                      </a:endParaRPr>
                    </a:p>
                  </a:txBody>
                  <a:tcPr/>
                </a:tc>
                <a:extLst>
                  <a:ext uri="{0D108BD9-81ED-4DB2-BD59-A6C34878D82A}">
                    <a16:rowId xmlns:a16="http://schemas.microsoft.com/office/drawing/2014/main" val="10007"/>
                  </a:ext>
                </a:extLst>
              </a:tr>
              <a:tr h="422037">
                <a:tc>
                  <a:txBody>
                    <a:bodyPr/>
                    <a:lstStyle/>
                    <a:p>
                      <a:r>
                        <a:rPr lang="en-SG" sz="1200" b="1" dirty="0">
                          <a:solidFill>
                            <a:schemeClr val="tx1"/>
                          </a:solidFill>
                        </a:rPr>
                        <a:t>8</a:t>
                      </a:r>
                      <a:endParaRPr lang="en-US" sz="1200" b="1" dirty="0">
                        <a:solidFill>
                          <a:schemeClr val="tx1"/>
                        </a:solidFill>
                      </a:endParaRPr>
                    </a:p>
                  </a:txBody>
                  <a:tcPr/>
                </a:tc>
                <a:tc>
                  <a:txBody>
                    <a:bodyPr/>
                    <a:lstStyle/>
                    <a:p>
                      <a:r>
                        <a:rPr lang="en-SG" sz="1200" b="1" dirty="0"/>
                        <a:t>BMZ project</a:t>
                      </a:r>
                      <a:endParaRPr lang="en-US" sz="1200" b="1" dirty="0">
                        <a:solidFill>
                          <a:schemeClr val="tx1"/>
                        </a:solidFill>
                        <a:latin typeface="+mn-lt"/>
                      </a:endParaRPr>
                    </a:p>
                  </a:txBody>
                  <a:tcPr/>
                </a:tc>
                <a:tc>
                  <a:txBody>
                    <a:bodyPr/>
                    <a:lstStyle/>
                    <a:p>
                      <a:r>
                        <a:rPr lang="en-SG" sz="1200" b="1" dirty="0"/>
                        <a:t>GRC</a:t>
                      </a:r>
                      <a:endParaRPr lang="en-US" sz="1200" b="1" dirty="0">
                        <a:solidFill>
                          <a:schemeClr val="tx1"/>
                        </a:solidFill>
                        <a:latin typeface="+mn-lt"/>
                      </a:endParaRPr>
                    </a:p>
                  </a:txBody>
                  <a:tcPr/>
                </a:tc>
                <a:extLst>
                  <a:ext uri="{0D108BD9-81ED-4DB2-BD59-A6C34878D82A}">
                    <a16:rowId xmlns:a16="http://schemas.microsoft.com/office/drawing/2014/main" val="10008"/>
                  </a:ext>
                </a:extLst>
              </a:tr>
              <a:tr h="422037">
                <a:tc>
                  <a:txBody>
                    <a:bodyPr/>
                    <a:lstStyle/>
                    <a:p>
                      <a:r>
                        <a:rPr lang="en-SG" sz="1200" b="1" dirty="0">
                          <a:solidFill>
                            <a:schemeClr val="tx1"/>
                          </a:solidFill>
                        </a:rPr>
                        <a:t>9</a:t>
                      </a:r>
                      <a:endParaRPr lang="en-US" sz="1200" b="1" dirty="0">
                        <a:solidFill>
                          <a:schemeClr val="tx1"/>
                        </a:solidFill>
                      </a:endParaRPr>
                    </a:p>
                  </a:txBody>
                  <a:tcPr/>
                </a:tc>
                <a:tc>
                  <a:txBody>
                    <a:bodyPr/>
                    <a:lstStyle/>
                    <a:p>
                      <a:r>
                        <a:rPr lang="en-SG" sz="1200" b="1" dirty="0"/>
                        <a:t>Global</a:t>
                      </a:r>
                      <a:r>
                        <a:rPr lang="en-SG" sz="1200" b="1" baseline="0" dirty="0"/>
                        <a:t> Project Phase two</a:t>
                      </a:r>
                      <a:endParaRPr lang="en-US" sz="1200" b="1" dirty="0">
                        <a:solidFill>
                          <a:schemeClr val="tx1"/>
                        </a:solidFill>
                        <a:latin typeface="+mn-lt"/>
                      </a:endParaRPr>
                    </a:p>
                  </a:txBody>
                  <a:tcPr/>
                </a:tc>
                <a:tc>
                  <a:txBody>
                    <a:bodyPr/>
                    <a:lstStyle/>
                    <a:p>
                      <a:r>
                        <a:rPr lang="en-SG" sz="1200" b="1" dirty="0"/>
                        <a:t>GRC</a:t>
                      </a:r>
                      <a:endParaRPr lang="en-US" sz="1200" b="1" dirty="0">
                        <a:solidFill>
                          <a:schemeClr val="tx1"/>
                        </a:solidFill>
                        <a:latin typeface="+mn-lt"/>
                      </a:endParaRPr>
                    </a:p>
                  </a:txBody>
                  <a:tcPr/>
                </a:tc>
                <a:extLst>
                  <a:ext uri="{0D108BD9-81ED-4DB2-BD59-A6C34878D82A}">
                    <a16:rowId xmlns:a16="http://schemas.microsoft.com/office/drawing/2014/main" val="10009"/>
                  </a:ext>
                </a:extLst>
              </a:tr>
              <a:tr h="422037">
                <a:tc>
                  <a:txBody>
                    <a:bodyPr/>
                    <a:lstStyle/>
                    <a:p>
                      <a:r>
                        <a:rPr lang="en-SG" sz="1200" b="1" dirty="0">
                          <a:solidFill>
                            <a:schemeClr val="tx1"/>
                          </a:solidFill>
                        </a:rPr>
                        <a:t>10</a:t>
                      </a:r>
                      <a:endParaRPr lang="en-US" sz="1200" b="1" dirty="0">
                        <a:solidFill>
                          <a:schemeClr val="tx1"/>
                        </a:solidFill>
                      </a:endParaRPr>
                    </a:p>
                  </a:txBody>
                  <a:tcPr/>
                </a:tc>
                <a:tc>
                  <a:txBody>
                    <a:bodyPr/>
                    <a:lstStyle/>
                    <a:p>
                      <a:r>
                        <a:rPr lang="en-SG" sz="1200" b="1" dirty="0"/>
                        <a:t>Forecast Based</a:t>
                      </a:r>
                      <a:r>
                        <a:rPr lang="en-SG" sz="1200" b="1" baseline="0" dirty="0"/>
                        <a:t> Financing (</a:t>
                      </a:r>
                      <a:r>
                        <a:rPr lang="en-SG" sz="1200" b="1" baseline="0" dirty="0" err="1"/>
                        <a:t>FbF</a:t>
                      </a:r>
                      <a:r>
                        <a:rPr lang="en-SG" sz="1200" b="1" baseline="0" dirty="0"/>
                        <a:t>)</a:t>
                      </a:r>
                      <a:endParaRPr lang="en-US" sz="1200" b="1" dirty="0">
                        <a:solidFill>
                          <a:schemeClr val="tx1"/>
                        </a:solidFill>
                        <a:latin typeface="+mn-lt"/>
                      </a:endParaRPr>
                    </a:p>
                  </a:txBody>
                  <a:tcPr/>
                </a:tc>
                <a:tc>
                  <a:txBody>
                    <a:bodyPr/>
                    <a:lstStyle/>
                    <a:p>
                      <a:r>
                        <a:rPr lang="en-SG" sz="1200" b="1"/>
                        <a:t>GRC</a:t>
                      </a:r>
                      <a:endParaRPr lang="en-US" sz="1200" b="1" dirty="0">
                        <a:solidFill>
                          <a:schemeClr val="tx1"/>
                        </a:solidFill>
                        <a:latin typeface="+mn-lt"/>
                      </a:endParaRPr>
                    </a:p>
                  </a:txBody>
                  <a:tcPr/>
                </a:tc>
                <a:extLst>
                  <a:ext uri="{0D108BD9-81ED-4DB2-BD59-A6C34878D82A}">
                    <a16:rowId xmlns:a16="http://schemas.microsoft.com/office/drawing/2014/main" val="10010"/>
                  </a:ext>
                </a:extLst>
              </a:tr>
              <a:tr h="422037">
                <a:tc>
                  <a:txBody>
                    <a:bodyPr/>
                    <a:lstStyle/>
                    <a:p>
                      <a:r>
                        <a:rPr lang="en-SG" sz="1200" b="1" dirty="0"/>
                        <a:t>11</a:t>
                      </a:r>
                      <a:endParaRPr lang="en-US" sz="1200" b="1" dirty="0">
                        <a:solidFill>
                          <a:schemeClr val="tx1"/>
                        </a:solidFill>
                      </a:endParaRPr>
                    </a:p>
                  </a:txBody>
                  <a:tcPr/>
                </a:tc>
                <a:tc>
                  <a:txBody>
                    <a:bodyPr/>
                    <a:lstStyle/>
                    <a:p>
                      <a:r>
                        <a:rPr lang="en-SG" sz="1200" b="1" dirty="0"/>
                        <a:t>SHERC project</a:t>
                      </a:r>
                      <a:endParaRPr lang="en-US" sz="1200" b="1" dirty="0">
                        <a:solidFill>
                          <a:schemeClr val="tx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CRC, </a:t>
                      </a:r>
                      <a:r>
                        <a:rPr lang="en-US" sz="1200" b="1" dirty="0" err="1"/>
                        <a:t>IceRC</a:t>
                      </a:r>
                      <a:endParaRPr lang="en-US" sz="1200" b="1" dirty="0">
                        <a:solidFill>
                          <a:schemeClr val="tx1"/>
                        </a:solidFill>
                        <a:latin typeface="+mn-lt"/>
                      </a:endParaRPr>
                    </a:p>
                  </a:txBody>
                  <a:tcPr/>
                </a:tc>
                <a:extLst>
                  <a:ext uri="{0D108BD9-81ED-4DB2-BD59-A6C34878D82A}">
                    <a16:rowId xmlns:a16="http://schemas.microsoft.com/office/drawing/2014/main" val="10011"/>
                  </a:ext>
                </a:extLst>
              </a:tr>
              <a:tr h="422037">
                <a:tc>
                  <a:txBody>
                    <a:bodyPr/>
                    <a:lstStyle/>
                    <a:p>
                      <a:r>
                        <a:rPr lang="en-SG" sz="1200" b="1" dirty="0"/>
                        <a:t>12</a:t>
                      </a:r>
                      <a:endParaRPr lang="en-US" sz="1200" b="1" dirty="0">
                        <a:solidFill>
                          <a:schemeClr val="tx1"/>
                        </a:solidFill>
                      </a:endParaRPr>
                    </a:p>
                  </a:txBody>
                  <a:tcPr/>
                </a:tc>
                <a:tc>
                  <a:txBody>
                    <a:bodyPr/>
                    <a:lstStyle/>
                    <a:p>
                      <a:r>
                        <a:rPr lang="en-SG" sz="1200" b="1" dirty="0"/>
                        <a:t>Restoring Family</a:t>
                      </a:r>
                      <a:r>
                        <a:rPr lang="en-SG" sz="1200" b="1" baseline="0" dirty="0"/>
                        <a:t> Links (RFL)</a:t>
                      </a:r>
                      <a:endParaRPr lang="en-US" sz="1200" b="1" dirty="0">
                        <a:solidFill>
                          <a:schemeClr val="tx1"/>
                        </a:solidFill>
                        <a:latin typeface="+mn-lt"/>
                      </a:endParaRPr>
                    </a:p>
                  </a:txBody>
                  <a:tcPr/>
                </a:tc>
                <a:tc>
                  <a:txBody>
                    <a:bodyPr/>
                    <a:lstStyle/>
                    <a:p>
                      <a:r>
                        <a:rPr lang="en-SG" sz="1200" b="1" dirty="0"/>
                        <a:t>ICRC</a:t>
                      </a:r>
                      <a:endParaRPr lang="en-US" sz="1200" b="1" dirty="0">
                        <a:solidFill>
                          <a:schemeClr val="tx1"/>
                        </a:solidFill>
                        <a:latin typeface="+mn-lt"/>
                      </a:endParaRPr>
                    </a:p>
                  </a:txBody>
                  <a:tcPr/>
                </a:tc>
                <a:extLst>
                  <a:ext uri="{0D108BD9-81ED-4DB2-BD59-A6C34878D82A}">
                    <a16:rowId xmlns:a16="http://schemas.microsoft.com/office/drawing/2014/main" val="10012"/>
                  </a:ext>
                </a:extLst>
              </a:tr>
            </a:tbl>
          </a:graphicData>
        </a:graphic>
      </p:graphicFrame>
      <p:pic>
        <p:nvPicPr>
          <p:cNvPr id="5" name="Content Placeholder 3" descr="images.jpg"/>
          <p:cNvPicPr>
            <a:picLocks noChangeAspect="1"/>
          </p:cNvPicPr>
          <p:nvPr/>
        </p:nvPicPr>
        <p:blipFill>
          <a:blip r:embed="rId2"/>
          <a:stretch>
            <a:fillRect/>
          </a:stretch>
        </p:blipFill>
        <p:spPr>
          <a:xfrm>
            <a:off x="7929586" y="0"/>
            <a:ext cx="1214414" cy="107154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15272" cy="1143000"/>
          </a:xfrm>
          <a:solidFill>
            <a:srgbClr val="FF0000"/>
          </a:solidFill>
        </p:spPr>
        <p:txBody>
          <a:bodyPr>
            <a:normAutofit/>
          </a:bodyPr>
          <a:lstStyle/>
          <a:p>
            <a:pPr algn="l"/>
            <a:r>
              <a:rPr lang="en-SG" sz="5400" dirty="0">
                <a:solidFill>
                  <a:schemeClr val="bg1"/>
                </a:solidFill>
              </a:rPr>
              <a:t>Continue…</a:t>
            </a:r>
            <a:endParaRPr lang="en-US" sz="5400" dirty="0">
              <a:solidFill>
                <a:schemeClr val="bg1"/>
              </a:solidFill>
            </a:endParaRPr>
          </a:p>
        </p:txBody>
      </p:sp>
      <p:pic>
        <p:nvPicPr>
          <p:cNvPr id="4" name="Content Placeholder 3" descr="images.jpg"/>
          <p:cNvPicPr>
            <a:picLocks noGrp="1" noChangeAspect="1"/>
          </p:cNvPicPr>
          <p:nvPr>
            <p:ph idx="1"/>
          </p:nvPr>
        </p:nvPicPr>
        <p:blipFill>
          <a:blip r:embed="rId2"/>
          <a:stretch>
            <a:fillRect/>
          </a:stretch>
        </p:blipFill>
        <p:spPr>
          <a:xfrm>
            <a:off x="7715272" y="0"/>
            <a:ext cx="1285860" cy="1071546"/>
          </a:xfrm>
          <a:prstGeom prst="rect">
            <a:avLst/>
          </a:prstGeom>
        </p:spPr>
      </p:pic>
      <p:graphicFrame>
        <p:nvGraphicFramePr>
          <p:cNvPr id="5" name="Table 4"/>
          <p:cNvGraphicFramePr>
            <a:graphicFrameLocks noGrp="1"/>
          </p:cNvGraphicFramePr>
          <p:nvPr/>
        </p:nvGraphicFramePr>
        <p:xfrm>
          <a:off x="285720" y="1285860"/>
          <a:ext cx="8562090" cy="1946987"/>
        </p:xfrm>
        <a:graphic>
          <a:graphicData uri="http://schemas.openxmlformats.org/drawingml/2006/table">
            <a:tbl>
              <a:tblPr firstRow="1" bandRow="1">
                <a:tableStyleId>{ED083AE6-46FA-4A59-8FB0-9F97EB10719F}</a:tableStyleId>
              </a:tblPr>
              <a:tblGrid>
                <a:gridCol w="373380">
                  <a:extLst>
                    <a:ext uri="{9D8B030D-6E8A-4147-A177-3AD203B41FA5}">
                      <a16:colId xmlns:a16="http://schemas.microsoft.com/office/drawing/2014/main" val="20000"/>
                    </a:ext>
                  </a:extLst>
                </a:gridCol>
                <a:gridCol w="3545273">
                  <a:extLst>
                    <a:ext uri="{9D8B030D-6E8A-4147-A177-3AD203B41FA5}">
                      <a16:colId xmlns:a16="http://schemas.microsoft.com/office/drawing/2014/main" val="20001"/>
                    </a:ext>
                  </a:extLst>
                </a:gridCol>
                <a:gridCol w="4643437">
                  <a:extLst>
                    <a:ext uri="{9D8B030D-6E8A-4147-A177-3AD203B41FA5}">
                      <a16:colId xmlns:a16="http://schemas.microsoft.com/office/drawing/2014/main" val="20002"/>
                    </a:ext>
                  </a:extLst>
                </a:gridCol>
              </a:tblGrid>
              <a:tr h="453841">
                <a:tc>
                  <a:txBody>
                    <a:bodyPr/>
                    <a:lstStyle/>
                    <a:p>
                      <a:pPr algn="ctr"/>
                      <a:r>
                        <a:rPr lang="en-SG" sz="1600" dirty="0"/>
                        <a:t>#</a:t>
                      </a:r>
                      <a:endParaRPr lang="en-US" sz="1600" dirty="0">
                        <a:solidFill>
                          <a:schemeClr val="tx1"/>
                        </a:solidFill>
                      </a:endParaRPr>
                    </a:p>
                  </a:txBody>
                  <a:tcPr>
                    <a:solidFill>
                      <a:srgbClr val="00B050"/>
                    </a:solidFill>
                  </a:tcPr>
                </a:tc>
                <a:tc>
                  <a:txBody>
                    <a:bodyPr/>
                    <a:lstStyle/>
                    <a:p>
                      <a:pPr algn="ctr"/>
                      <a:r>
                        <a:rPr lang="en-SG" sz="1600" dirty="0"/>
                        <a:t>Programme/Project</a:t>
                      </a:r>
                      <a:r>
                        <a:rPr lang="en-SG" sz="1600" baseline="0" dirty="0"/>
                        <a:t> Name</a:t>
                      </a:r>
                      <a:endParaRPr lang="en-US" sz="1600" dirty="0">
                        <a:solidFill>
                          <a:schemeClr val="tx1"/>
                        </a:solidFill>
                      </a:endParaRPr>
                    </a:p>
                  </a:txBody>
                  <a:tcPr>
                    <a:solidFill>
                      <a:srgbClr val="00B050"/>
                    </a:solidFill>
                  </a:tcPr>
                </a:tc>
                <a:tc>
                  <a:txBody>
                    <a:bodyPr/>
                    <a:lstStyle/>
                    <a:p>
                      <a:pPr algn="ctr"/>
                      <a:r>
                        <a:rPr lang="en-SG" sz="1600" dirty="0"/>
                        <a:t>Supported Partner</a:t>
                      </a:r>
                      <a:endParaRPr lang="en-US" sz="1600" dirty="0">
                        <a:solidFill>
                          <a:schemeClr val="tx1"/>
                        </a:solidFill>
                      </a:endParaRPr>
                    </a:p>
                  </a:txBody>
                  <a:tcPr>
                    <a:solidFill>
                      <a:srgbClr val="00B050"/>
                    </a:solidFill>
                  </a:tcPr>
                </a:tc>
                <a:extLst>
                  <a:ext uri="{0D108BD9-81ED-4DB2-BD59-A6C34878D82A}">
                    <a16:rowId xmlns:a16="http://schemas.microsoft.com/office/drawing/2014/main" val="10000"/>
                  </a:ext>
                </a:extLst>
              </a:tr>
              <a:tr h="474853">
                <a:tc>
                  <a:txBody>
                    <a:bodyPr/>
                    <a:lstStyle/>
                    <a:p>
                      <a:r>
                        <a:rPr lang="en-SG" sz="1200" b="1" dirty="0"/>
                        <a:t>13</a:t>
                      </a:r>
                      <a:endParaRPr lang="en-US" sz="1200" b="1" dirty="0">
                        <a:solidFill>
                          <a:schemeClr val="tx1"/>
                        </a:solidFill>
                      </a:endParaRPr>
                    </a:p>
                  </a:txBody>
                  <a:tcPr/>
                </a:tc>
                <a:tc>
                  <a:txBody>
                    <a:bodyPr/>
                    <a:lstStyle/>
                    <a:p>
                      <a:r>
                        <a:rPr lang="en-SG" sz="1100" b="1" dirty="0">
                          <a:solidFill>
                            <a:schemeClr val="tx1"/>
                          </a:solidFill>
                          <a:latin typeface="+mn-lt"/>
                        </a:rPr>
                        <a:t>GOJ</a:t>
                      </a:r>
                      <a:r>
                        <a:rPr lang="en-SG" sz="1100" b="1" baseline="0" dirty="0">
                          <a:solidFill>
                            <a:schemeClr val="tx1"/>
                          </a:solidFill>
                          <a:latin typeface="+mn-lt"/>
                        </a:rPr>
                        <a:t> project</a:t>
                      </a:r>
                      <a:endParaRPr lang="en-US" sz="1100" b="1" dirty="0">
                        <a:solidFill>
                          <a:schemeClr val="tx1"/>
                        </a:solidFill>
                        <a:latin typeface="+mn-lt"/>
                      </a:endParaRPr>
                    </a:p>
                  </a:txBody>
                  <a:tcPr/>
                </a:tc>
                <a:tc>
                  <a:txBody>
                    <a:bodyPr/>
                    <a:lstStyle/>
                    <a:p>
                      <a:r>
                        <a:rPr lang="en-SG" sz="1100" b="1" dirty="0">
                          <a:solidFill>
                            <a:schemeClr val="tx1"/>
                          </a:solidFill>
                          <a:latin typeface="+mn-lt"/>
                        </a:rPr>
                        <a:t>Japanese</a:t>
                      </a:r>
                      <a:r>
                        <a:rPr lang="en-SG" sz="1100" b="1" baseline="0" dirty="0">
                          <a:solidFill>
                            <a:schemeClr val="tx1"/>
                          </a:solidFill>
                          <a:latin typeface="+mn-lt"/>
                        </a:rPr>
                        <a:t> Government  through IFRC</a:t>
                      </a:r>
                      <a:endParaRPr lang="en-US" sz="1100" b="1" dirty="0">
                        <a:solidFill>
                          <a:schemeClr val="tx1"/>
                        </a:solidFill>
                        <a:latin typeface="+mn-lt"/>
                      </a:endParaRPr>
                    </a:p>
                  </a:txBody>
                  <a:tcPr/>
                </a:tc>
                <a:extLst>
                  <a:ext uri="{0D108BD9-81ED-4DB2-BD59-A6C34878D82A}">
                    <a16:rowId xmlns:a16="http://schemas.microsoft.com/office/drawing/2014/main" val="10001"/>
                  </a:ext>
                </a:extLst>
              </a:tr>
              <a:tr h="339431">
                <a:tc>
                  <a:txBody>
                    <a:bodyPr/>
                    <a:lstStyle/>
                    <a:p>
                      <a:r>
                        <a:rPr lang="en-SG" sz="1200" b="1" dirty="0">
                          <a:solidFill>
                            <a:schemeClr val="tx1"/>
                          </a:solidFill>
                        </a:rPr>
                        <a:t>14</a:t>
                      </a:r>
                      <a:endParaRPr lang="en-US" sz="1200" b="1" dirty="0">
                        <a:solidFill>
                          <a:schemeClr val="tx1"/>
                        </a:solidFill>
                      </a:endParaRPr>
                    </a:p>
                  </a:txBody>
                  <a:tcPr/>
                </a:tc>
                <a:tc>
                  <a:txBody>
                    <a:bodyPr/>
                    <a:lstStyle/>
                    <a:p>
                      <a:r>
                        <a:rPr lang="en-SG" sz="1100" b="1" dirty="0"/>
                        <a:t>First</a:t>
                      </a:r>
                      <a:r>
                        <a:rPr lang="en-SG" sz="1100" b="1" baseline="0" dirty="0"/>
                        <a:t> Aid and Pre-Hospital Care</a:t>
                      </a:r>
                      <a:endParaRPr lang="en-US" sz="1100" b="1" dirty="0">
                        <a:solidFill>
                          <a:schemeClr val="tx1"/>
                        </a:solidFill>
                        <a:latin typeface="+mn-lt"/>
                      </a:endParaRPr>
                    </a:p>
                  </a:txBody>
                  <a:tcPr/>
                </a:tc>
                <a:tc>
                  <a:txBody>
                    <a:bodyPr/>
                    <a:lstStyle/>
                    <a:p>
                      <a:r>
                        <a:rPr lang="en-SG" sz="1100" b="1" dirty="0"/>
                        <a:t>ICRC</a:t>
                      </a:r>
                      <a:endParaRPr lang="en-US" sz="1100" b="1" dirty="0">
                        <a:solidFill>
                          <a:schemeClr val="tx1"/>
                        </a:solidFill>
                        <a:latin typeface="+mn-lt"/>
                      </a:endParaRPr>
                    </a:p>
                  </a:txBody>
                  <a:tcPr/>
                </a:tc>
                <a:extLst>
                  <a:ext uri="{0D108BD9-81ED-4DB2-BD59-A6C34878D82A}">
                    <a16:rowId xmlns:a16="http://schemas.microsoft.com/office/drawing/2014/main" val="10002"/>
                  </a:ext>
                </a:extLst>
              </a:tr>
              <a:tr h="339431">
                <a:tc>
                  <a:txBody>
                    <a:bodyPr/>
                    <a:lstStyle/>
                    <a:p>
                      <a:r>
                        <a:rPr lang="en-SG" sz="1200" b="1" dirty="0">
                          <a:solidFill>
                            <a:schemeClr val="tx1"/>
                          </a:solidFill>
                        </a:rPr>
                        <a:t>15</a:t>
                      </a:r>
                      <a:endParaRPr lang="en-US" sz="1200" b="1" dirty="0">
                        <a:solidFill>
                          <a:schemeClr val="tx1"/>
                        </a:solidFill>
                      </a:endParaRPr>
                    </a:p>
                  </a:txBody>
                  <a:tcPr/>
                </a:tc>
                <a:tc>
                  <a:txBody>
                    <a:bodyPr/>
                    <a:lstStyle/>
                    <a:p>
                      <a:r>
                        <a:rPr lang="en-SG" sz="1100" b="1" dirty="0">
                          <a:solidFill>
                            <a:schemeClr val="tx1"/>
                          </a:solidFill>
                        </a:rPr>
                        <a:t>Nutrition</a:t>
                      </a:r>
                      <a:endParaRPr lang="en-US" sz="1100" b="1" dirty="0">
                        <a:solidFill>
                          <a:schemeClr val="tx1"/>
                        </a:solidFill>
                      </a:endParaRPr>
                    </a:p>
                  </a:txBody>
                  <a:tcPr/>
                </a:tc>
                <a:tc>
                  <a:txBody>
                    <a:bodyPr/>
                    <a:lstStyle/>
                    <a:p>
                      <a:r>
                        <a:rPr lang="en-SG" sz="1100" b="1" dirty="0">
                          <a:solidFill>
                            <a:schemeClr val="tx1"/>
                          </a:solidFill>
                        </a:rPr>
                        <a:t>UNICEF</a:t>
                      </a:r>
                      <a:endParaRPr lang="en-US" sz="1100" b="1" dirty="0">
                        <a:solidFill>
                          <a:schemeClr val="tx1"/>
                        </a:solidFill>
                      </a:endParaRPr>
                    </a:p>
                  </a:txBody>
                  <a:tcPr/>
                </a:tc>
                <a:extLst>
                  <a:ext uri="{0D108BD9-81ED-4DB2-BD59-A6C34878D82A}">
                    <a16:rowId xmlns:a16="http://schemas.microsoft.com/office/drawing/2014/main" val="10003"/>
                  </a:ext>
                </a:extLst>
              </a:tr>
              <a:tr h="339431">
                <a:tc>
                  <a:txBody>
                    <a:bodyPr/>
                    <a:lstStyle/>
                    <a:p>
                      <a:r>
                        <a:rPr lang="en-SG" sz="1200" b="1" dirty="0">
                          <a:solidFill>
                            <a:schemeClr val="tx1"/>
                          </a:solidFill>
                        </a:rPr>
                        <a:t>16</a:t>
                      </a:r>
                      <a:endParaRPr lang="en-US" sz="1200" b="1" dirty="0">
                        <a:solidFill>
                          <a:schemeClr val="tx1"/>
                        </a:solidFill>
                      </a:endParaRPr>
                    </a:p>
                  </a:txBody>
                  <a:tcPr/>
                </a:tc>
                <a:tc>
                  <a:txBody>
                    <a:bodyPr/>
                    <a:lstStyle/>
                    <a:p>
                      <a:r>
                        <a:rPr lang="en-SG" sz="1100" b="1" dirty="0">
                          <a:solidFill>
                            <a:schemeClr val="tx1"/>
                          </a:solidFill>
                        </a:rPr>
                        <a:t>Integrated</a:t>
                      </a:r>
                      <a:r>
                        <a:rPr lang="en-SG" sz="1100" b="1" baseline="0" dirty="0">
                          <a:solidFill>
                            <a:schemeClr val="tx1"/>
                          </a:solidFill>
                        </a:rPr>
                        <a:t> Community Resilience Project (SPA)</a:t>
                      </a:r>
                      <a:endParaRPr lang="en-US" sz="1100" b="1" dirty="0">
                        <a:solidFill>
                          <a:schemeClr val="tx1"/>
                        </a:solidFill>
                      </a:endParaRPr>
                    </a:p>
                  </a:txBody>
                  <a:tcPr/>
                </a:tc>
                <a:tc>
                  <a:txBody>
                    <a:bodyPr/>
                    <a:lstStyle/>
                    <a:p>
                      <a:r>
                        <a:rPr lang="en-SG" sz="1100" b="1" dirty="0">
                          <a:solidFill>
                            <a:schemeClr val="tx1"/>
                          </a:solidFill>
                        </a:rPr>
                        <a:t>DRC</a:t>
                      </a:r>
                      <a:endParaRPr lang="en-US" sz="1100" b="1" dirty="0">
                        <a:solidFill>
                          <a:schemeClr val="tx1"/>
                        </a:solidFill>
                      </a:endParaRPr>
                    </a:p>
                  </a:txBody>
                  <a:tcPr/>
                </a:tc>
                <a:extLst>
                  <a:ext uri="{0D108BD9-81ED-4DB2-BD59-A6C34878D82A}">
                    <a16:rowId xmlns:a16="http://schemas.microsoft.com/office/drawing/2014/main" val="10004"/>
                  </a:ext>
                </a:extLst>
              </a:tr>
            </a:tbl>
          </a:graphicData>
        </a:graphic>
      </p:graphicFrame>
      <p:sp>
        <p:nvSpPr>
          <p:cNvPr id="6" name="Rectangle 5"/>
          <p:cNvSpPr/>
          <p:nvPr/>
        </p:nvSpPr>
        <p:spPr>
          <a:xfrm>
            <a:off x="1000100" y="3429000"/>
            <a:ext cx="6786610" cy="5715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dirty="0"/>
              <a:t>Total Income and Expense in 2023</a:t>
            </a:r>
            <a:endParaRPr lang="en-US" sz="2800" dirty="0"/>
          </a:p>
        </p:txBody>
      </p:sp>
      <p:pic>
        <p:nvPicPr>
          <p:cNvPr id="2050" name="Picture 2"/>
          <p:cNvPicPr>
            <a:picLocks noChangeAspect="1" noChangeArrowheads="1"/>
          </p:cNvPicPr>
          <p:nvPr/>
        </p:nvPicPr>
        <p:blipFill>
          <a:blip r:embed="rId3"/>
          <a:srcRect/>
          <a:stretch>
            <a:fillRect/>
          </a:stretch>
        </p:blipFill>
        <p:spPr bwMode="auto">
          <a:xfrm>
            <a:off x="2714612" y="4127116"/>
            <a:ext cx="3571900" cy="2730884"/>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a:solidFill>
            <a:srgbClr val="FF0000"/>
          </a:solidFill>
        </p:spPr>
        <p:txBody>
          <a:bodyPr>
            <a:normAutofit fontScale="90000"/>
          </a:bodyPr>
          <a:lstStyle/>
          <a:p>
            <a:r>
              <a:rPr lang="en-SG" dirty="0">
                <a:solidFill>
                  <a:schemeClr val="bg1"/>
                </a:solidFill>
              </a:rPr>
              <a:t>Total Income and Expense Per Programme/Project</a:t>
            </a:r>
            <a:endParaRPr lang="en-US" dirty="0">
              <a:solidFill>
                <a:schemeClr val="bg1"/>
              </a:solidFill>
            </a:endParaRPr>
          </a:p>
        </p:txBody>
      </p:sp>
      <p:pic>
        <p:nvPicPr>
          <p:cNvPr id="5" name="Content Placeholder 3" descr="images.jpg"/>
          <p:cNvPicPr>
            <a:picLocks noChangeAspect="1"/>
          </p:cNvPicPr>
          <p:nvPr/>
        </p:nvPicPr>
        <p:blipFill>
          <a:blip r:embed="rId2"/>
          <a:stretch>
            <a:fillRect/>
          </a:stretch>
        </p:blipFill>
        <p:spPr>
          <a:xfrm>
            <a:off x="7715272" y="0"/>
            <a:ext cx="1428728" cy="1190602"/>
          </a:xfrm>
          <a:prstGeom prst="rect">
            <a:avLst/>
          </a:prstGeom>
        </p:spPr>
      </p:pic>
      <p:pic>
        <p:nvPicPr>
          <p:cNvPr id="6" name="Content Placeholder 10">
            <a:extLst>
              <a:ext uri="{FF2B5EF4-FFF2-40B4-BE49-F238E27FC236}">
                <a16:creationId xmlns:a16="http://schemas.microsoft.com/office/drawing/2014/main" id="{5B5490B2-1165-1F35-906A-449E664B83A7}"/>
              </a:ext>
            </a:extLst>
          </p:cNvPr>
          <p:cNvPicPr>
            <a:picLocks noGrp="1" noChangeAspect="1"/>
          </p:cNvPicPr>
          <p:nvPr>
            <p:ph idx="1"/>
          </p:nvPr>
        </p:nvPicPr>
        <p:blipFill>
          <a:blip r:embed="rId3"/>
          <a:stretch>
            <a:fillRect/>
          </a:stretch>
        </p:blipFill>
        <p:spPr>
          <a:xfrm>
            <a:off x="0" y="1214422"/>
            <a:ext cx="9001156" cy="563085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58148" cy="1143000"/>
          </a:xfrm>
          <a:solidFill>
            <a:srgbClr val="FF0000"/>
          </a:solidFill>
        </p:spPr>
        <p:txBody>
          <a:bodyPr>
            <a:noAutofit/>
          </a:bodyPr>
          <a:lstStyle/>
          <a:p>
            <a:pPr lvl="0"/>
            <a:br>
              <a:rPr lang="en-SG" sz="2400" b="1" dirty="0"/>
            </a:br>
            <a:r>
              <a:rPr lang="en-SG" sz="2400" b="1" dirty="0">
                <a:solidFill>
                  <a:schemeClr val="bg1"/>
                </a:solidFill>
              </a:rPr>
              <a:t>Programme Project Update </a:t>
            </a:r>
            <a:br>
              <a:rPr lang="en-SG" sz="2400" b="1" dirty="0">
                <a:solidFill>
                  <a:schemeClr val="bg1"/>
                </a:solidFill>
              </a:rPr>
            </a:br>
            <a:r>
              <a:rPr lang="en-SG" sz="2400" b="1" dirty="0">
                <a:solidFill>
                  <a:schemeClr val="bg1"/>
                </a:solidFill>
              </a:rPr>
              <a:t>Health Department</a:t>
            </a:r>
            <a:br>
              <a:rPr lang="en-SG" sz="2400" b="1" dirty="0">
                <a:solidFill>
                  <a:schemeClr val="bg1"/>
                </a:solidFill>
              </a:rPr>
            </a:br>
            <a:r>
              <a:rPr lang="en-SG" sz="2400" b="1" i="1" dirty="0"/>
              <a:t>( Year In Numbers)</a:t>
            </a:r>
            <a:br>
              <a:rPr lang="en-US" sz="2400" b="1" dirty="0"/>
            </a:br>
            <a:endParaRPr lang="en-US" sz="2400" dirty="0"/>
          </a:p>
        </p:txBody>
      </p:sp>
      <p:sp>
        <p:nvSpPr>
          <p:cNvPr id="3" name="Content Placeholder 2"/>
          <p:cNvSpPr>
            <a:spLocks noGrp="1"/>
          </p:cNvSpPr>
          <p:nvPr>
            <p:ph idx="1"/>
          </p:nvPr>
        </p:nvSpPr>
        <p:spPr>
          <a:xfrm>
            <a:off x="0" y="1857364"/>
            <a:ext cx="4500562" cy="5000636"/>
          </a:xfrm>
        </p:spPr>
        <p:txBody>
          <a:bodyPr>
            <a:noAutofit/>
          </a:bodyPr>
          <a:lstStyle/>
          <a:p>
            <a:pPr algn="just">
              <a:buFont typeface="Wingdings" pitchFamily="2" charset="2"/>
              <a:buChar char="v"/>
            </a:pPr>
            <a:r>
              <a:rPr lang="en-US" sz="1400" b="1" dirty="0"/>
              <a:t>The </a:t>
            </a:r>
            <a:r>
              <a:rPr lang="en-US" sz="1400" b="1" dirty="0" err="1"/>
              <a:t>programme</a:t>
            </a:r>
            <a:r>
              <a:rPr lang="en-US" sz="1400" b="1" dirty="0"/>
              <a:t> provides integrated health care services to all communities in Somaliland.</a:t>
            </a:r>
          </a:p>
          <a:p>
            <a:pPr algn="just">
              <a:buFont typeface="Wingdings" pitchFamily="2" charset="2"/>
              <a:buChar char="v"/>
            </a:pPr>
            <a:r>
              <a:rPr lang="en-US" sz="1400" b="1" dirty="0"/>
              <a:t>In 2023, the most common disease detected and caused morbidity in all </a:t>
            </a:r>
            <a:r>
              <a:rPr lang="en-US" sz="1400" b="1" dirty="0">
                <a:solidFill>
                  <a:srgbClr val="FF0000"/>
                </a:solidFill>
              </a:rPr>
              <a:t>48 SRCS-Somaliland Health </a:t>
            </a:r>
            <a:r>
              <a:rPr lang="en-US" sz="1400" b="1" dirty="0"/>
              <a:t>facilities </a:t>
            </a:r>
            <a:r>
              <a:rPr lang="en-US" sz="1400" b="1" dirty="0">
                <a:solidFill>
                  <a:srgbClr val="FF0000"/>
                </a:solidFill>
              </a:rPr>
              <a:t>(Mobile and Fixed) </a:t>
            </a:r>
            <a:r>
              <a:rPr lang="en-US" sz="1400" b="1" dirty="0"/>
              <a:t>were Acute Respiratory diseases (ARI) 21%, Skin diseases 9%, Eye infection 6%, Diarrhea7% and Penuamena 4%.</a:t>
            </a:r>
          </a:p>
          <a:p>
            <a:pPr algn="just">
              <a:buFont typeface="Wingdings" pitchFamily="2" charset="2"/>
              <a:buChar char="v"/>
            </a:pPr>
            <a:r>
              <a:rPr lang="en-US" sz="1400" b="1" dirty="0"/>
              <a:t> A total of 465,980 cases (241,337 female and 224,643 male) were treated in health facilities for various health conditions, of these total 76% of them were women and children.</a:t>
            </a:r>
          </a:p>
          <a:p>
            <a:pPr algn="just">
              <a:buFont typeface="Wingdings" pitchFamily="2" charset="2"/>
              <a:buChar char="v"/>
            </a:pPr>
            <a:r>
              <a:rPr lang="en-SG" sz="1400" b="1" dirty="0"/>
              <a:t> </a:t>
            </a:r>
            <a:r>
              <a:rPr lang="en-SG" sz="1400" b="1" dirty="0">
                <a:solidFill>
                  <a:srgbClr val="FF0000"/>
                </a:solidFill>
              </a:rPr>
              <a:t>Health Education: </a:t>
            </a:r>
            <a:r>
              <a:rPr lang="en-US" sz="1400" b="1" dirty="0"/>
              <a:t>SRCS-Somaliland health facilities provide health promotion to </a:t>
            </a:r>
            <a:r>
              <a:rPr lang="en-US" sz="1400" b="1" dirty="0">
                <a:solidFill>
                  <a:srgbClr val="FF0000"/>
                </a:solidFill>
              </a:rPr>
              <a:t>251,521 people (138337 females and 113184 males).</a:t>
            </a:r>
          </a:p>
          <a:p>
            <a:pPr algn="just">
              <a:buFont typeface="Wingdings" pitchFamily="2" charset="2"/>
              <a:buChar char="v"/>
            </a:pPr>
            <a:endParaRPr lang="en-US" sz="1400" b="1" dirty="0"/>
          </a:p>
          <a:p>
            <a:pPr algn="just">
              <a:buFont typeface="Wingdings" pitchFamily="2" charset="2"/>
              <a:buChar char="v"/>
            </a:pPr>
            <a:r>
              <a:rPr lang="en-SG" sz="1400" b="1" dirty="0">
                <a:solidFill>
                  <a:srgbClr val="FF0000"/>
                </a:solidFill>
              </a:rPr>
              <a:t>HIV sessions: </a:t>
            </a:r>
            <a:r>
              <a:rPr lang="en-US" sz="1400" b="1" dirty="0"/>
              <a:t>In 2023, the clinics tested </a:t>
            </a:r>
            <a:r>
              <a:rPr lang="en-US" sz="1400" b="1" dirty="0">
                <a:solidFill>
                  <a:srgbClr val="FF0000"/>
                </a:solidFill>
              </a:rPr>
              <a:t>624 cases </a:t>
            </a:r>
            <a:r>
              <a:rPr lang="en-US" sz="1400" b="1" dirty="0"/>
              <a:t>and detected </a:t>
            </a:r>
            <a:r>
              <a:rPr lang="en-US" sz="1400" b="1" dirty="0">
                <a:solidFill>
                  <a:srgbClr val="FF0000"/>
                </a:solidFill>
              </a:rPr>
              <a:t>2 positive cases.</a:t>
            </a:r>
            <a:r>
              <a:rPr lang="en-US" sz="1400" b="1" dirty="0"/>
              <a:t> See the table below.</a:t>
            </a:r>
          </a:p>
          <a:p>
            <a:pPr algn="just">
              <a:buFont typeface="Wingdings" pitchFamily="2" charset="2"/>
              <a:buChar char="v"/>
            </a:pPr>
            <a:endParaRPr lang="en-US" sz="1400" b="1" dirty="0">
              <a:solidFill>
                <a:srgbClr val="FF0000"/>
              </a:solidFill>
            </a:endParaRPr>
          </a:p>
          <a:p>
            <a:pPr algn="just">
              <a:buFont typeface="Wingdings" pitchFamily="2" charset="2"/>
              <a:buChar char="v"/>
            </a:pPr>
            <a:r>
              <a:rPr lang="en-US" sz="1400" b="1" dirty="0">
                <a:solidFill>
                  <a:srgbClr val="FF0000"/>
                </a:solidFill>
              </a:rPr>
              <a:t>Non-Communicable disease (NCD): </a:t>
            </a:r>
            <a:r>
              <a:rPr lang="en-US" sz="1400" dirty="0"/>
              <a:t>T</a:t>
            </a:r>
            <a:r>
              <a:rPr lang="en-US" sz="1400" b="1" dirty="0"/>
              <a:t>otal of </a:t>
            </a:r>
            <a:r>
              <a:rPr lang="en-US" sz="1400" b="1" dirty="0">
                <a:solidFill>
                  <a:srgbClr val="FF0000"/>
                </a:solidFill>
              </a:rPr>
              <a:t>980 people </a:t>
            </a:r>
            <a:r>
              <a:rPr lang="en-US" sz="1400" b="1" dirty="0"/>
              <a:t>were treated in SRCS- health clinics of these </a:t>
            </a:r>
            <a:r>
              <a:rPr lang="en-US" sz="1400" b="1" dirty="0">
                <a:solidFill>
                  <a:srgbClr val="FF0000"/>
                </a:solidFill>
              </a:rPr>
              <a:t>523 were female while 457 were Male</a:t>
            </a:r>
          </a:p>
          <a:p>
            <a:pPr algn="just"/>
            <a:endParaRPr lang="en-US" sz="1600" dirty="0"/>
          </a:p>
        </p:txBody>
      </p:sp>
      <p:pic>
        <p:nvPicPr>
          <p:cNvPr id="4" name="Content Placeholder 3" descr="images.jpg"/>
          <p:cNvPicPr>
            <a:picLocks noChangeAspect="1"/>
          </p:cNvPicPr>
          <p:nvPr/>
        </p:nvPicPr>
        <p:blipFill>
          <a:blip r:embed="rId2"/>
          <a:stretch>
            <a:fillRect/>
          </a:stretch>
        </p:blipFill>
        <p:spPr>
          <a:xfrm>
            <a:off x="7929586" y="0"/>
            <a:ext cx="1214414" cy="1071546"/>
          </a:xfrm>
          <a:prstGeom prst="rect">
            <a:avLst/>
          </a:prstGeom>
        </p:spPr>
      </p:pic>
      <p:sp>
        <p:nvSpPr>
          <p:cNvPr id="5" name="Rectangle 4"/>
          <p:cNvSpPr/>
          <p:nvPr/>
        </p:nvSpPr>
        <p:spPr>
          <a:xfrm>
            <a:off x="1000100" y="1142984"/>
            <a:ext cx="3571900" cy="64294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dirty="0">
                <a:solidFill>
                  <a:srgbClr val="FF0000"/>
                </a:solidFill>
              </a:rPr>
              <a:t>Integrated Health Care Programme</a:t>
            </a:r>
            <a:endParaRPr lang="en-US" b="1" dirty="0">
              <a:solidFill>
                <a:srgbClr val="FF0000"/>
              </a:solidFill>
            </a:endParaRPr>
          </a:p>
        </p:txBody>
      </p:sp>
      <p:pic>
        <p:nvPicPr>
          <p:cNvPr id="6" name="Picture 5"/>
          <p:cNvPicPr/>
          <p:nvPr/>
        </p:nvPicPr>
        <p:blipFill>
          <a:blip r:embed="rId3" cstate="print"/>
          <a:srcRect/>
          <a:stretch>
            <a:fillRect/>
          </a:stretch>
        </p:blipFill>
        <p:spPr bwMode="auto">
          <a:xfrm>
            <a:off x="-142908" y="1071546"/>
            <a:ext cx="1127343" cy="826717"/>
          </a:xfrm>
          <a:prstGeom prst="ellipse">
            <a:avLst/>
          </a:prstGeom>
          <a:ln>
            <a:noFill/>
          </a:ln>
          <a:effectLst>
            <a:softEdge rad="112500"/>
          </a:effectLst>
        </p:spPr>
      </p:pic>
      <p:pic>
        <p:nvPicPr>
          <p:cNvPr id="7" name="Picture 6"/>
          <p:cNvPicPr/>
          <p:nvPr/>
        </p:nvPicPr>
        <p:blipFill rotWithShape="1">
          <a:blip r:embed="rId4" cstate="print">
            <a:extLst>
              <a:ext uri="{28A0092B-C50C-407E-A947-70E740481C1C}">
                <a14:useLocalDpi xmlns:a14="http://schemas.microsoft.com/office/drawing/2010/main" val="0"/>
              </a:ext>
            </a:extLst>
          </a:blip>
          <a:srcRect b="15577"/>
          <a:stretch/>
        </p:blipFill>
        <p:spPr bwMode="auto">
          <a:xfrm>
            <a:off x="4500562" y="1142984"/>
            <a:ext cx="4643438" cy="5715016"/>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43900" cy="1143000"/>
          </a:xfrm>
          <a:solidFill>
            <a:srgbClr val="FF0000"/>
          </a:solidFill>
        </p:spPr>
        <p:txBody>
          <a:bodyPr>
            <a:normAutofit/>
          </a:bodyPr>
          <a:lstStyle/>
          <a:p>
            <a:pPr algn="l"/>
            <a:r>
              <a:rPr lang="en-SG" sz="5400" dirty="0">
                <a:solidFill>
                  <a:schemeClr val="bg1"/>
                </a:solidFill>
              </a:rPr>
              <a:t>Continue…</a:t>
            </a:r>
            <a:endParaRPr lang="en-US" sz="5400" dirty="0">
              <a:solidFill>
                <a:schemeClr val="bg1"/>
              </a:solidFill>
            </a:endParaRPr>
          </a:p>
        </p:txBody>
      </p:sp>
      <p:sp>
        <p:nvSpPr>
          <p:cNvPr id="3" name="Content Placeholder 2"/>
          <p:cNvSpPr>
            <a:spLocks noGrp="1"/>
          </p:cNvSpPr>
          <p:nvPr>
            <p:ph idx="1"/>
          </p:nvPr>
        </p:nvSpPr>
        <p:spPr>
          <a:xfrm>
            <a:off x="0" y="1142984"/>
            <a:ext cx="5429256" cy="5715016"/>
          </a:xfrm>
        </p:spPr>
        <p:txBody>
          <a:bodyPr>
            <a:normAutofit/>
          </a:bodyPr>
          <a:lstStyle/>
          <a:p>
            <a:pPr algn="just">
              <a:buFont typeface="Wingdings" pitchFamily="2" charset="2"/>
              <a:buChar char="v"/>
            </a:pPr>
            <a:r>
              <a:rPr lang="en-US" sz="1400" b="1" dirty="0">
                <a:solidFill>
                  <a:srgbClr val="FF0000"/>
                </a:solidFill>
              </a:rPr>
              <a:t>Expanded Programme for Immunization (EPI):  </a:t>
            </a:r>
            <a:r>
              <a:rPr lang="en-US" sz="1400" b="1" dirty="0"/>
              <a:t>From January to December 2023 SRCS-Somaliland health facilities provide immunization on 29,042 under one year children with 3 doses of the (</a:t>
            </a:r>
            <a:r>
              <a:rPr lang="en-US" sz="1400" b="1" dirty="0" err="1"/>
              <a:t>Penta</a:t>
            </a:r>
            <a:r>
              <a:rPr lang="en-US" sz="1400" b="1" dirty="0"/>
              <a:t> 3), a combined vaccine for diphtheria, tetanus, and </a:t>
            </a:r>
            <a:r>
              <a:rPr lang="en-US" sz="1400" b="1" dirty="0" err="1"/>
              <a:t>pertussis</a:t>
            </a:r>
            <a:r>
              <a:rPr lang="en-US" sz="1400" b="1" dirty="0"/>
              <a:t> (whooping cough), while 34,664 children under five received measles vaccination, 26,660 children under the age of one years that received the BCG vaccine.</a:t>
            </a:r>
          </a:p>
          <a:p>
            <a:pPr algn="just">
              <a:buFont typeface="Wingdings" pitchFamily="2" charset="2"/>
              <a:buChar char="v"/>
            </a:pPr>
            <a:endParaRPr lang="en-US" sz="1400" b="1" dirty="0"/>
          </a:p>
          <a:p>
            <a:pPr algn="just">
              <a:buFont typeface="Wingdings" pitchFamily="2" charset="2"/>
              <a:buChar char="v"/>
            </a:pPr>
            <a:r>
              <a:rPr lang="en-US" sz="1400" b="1" dirty="0"/>
              <a:t>To prevent women of reproductive age against Tetanus SRCS-Somaliland health facilities provides vaccination to </a:t>
            </a:r>
            <a:r>
              <a:rPr lang="en-US" sz="1400" b="1" dirty="0">
                <a:solidFill>
                  <a:srgbClr val="FF0000"/>
                </a:solidFill>
              </a:rPr>
              <a:t>55,806 of women of childbearing </a:t>
            </a:r>
            <a:r>
              <a:rPr lang="en-US" sz="1400" b="1" dirty="0"/>
              <a:t>age received the Tetanus-Diphtheria (Td) vaccine Out of this total, </a:t>
            </a:r>
            <a:r>
              <a:rPr lang="en-US" sz="1400" b="1" dirty="0">
                <a:solidFill>
                  <a:srgbClr val="FF0000"/>
                </a:solidFill>
              </a:rPr>
              <a:t>40,096 were pregnant women </a:t>
            </a:r>
            <a:r>
              <a:rPr lang="en-US" sz="1400" b="1" dirty="0"/>
              <a:t>and received at least two doses of the tetanus diphtheria vaccination</a:t>
            </a:r>
            <a:r>
              <a:rPr lang="en-US" sz="1400" dirty="0"/>
              <a:t>.</a:t>
            </a:r>
            <a:endParaRPr lang="en-US" sz="1400" b="1" dirty="0"/>
          </a:p>
          <a:p>
            <a:pPr algn="just">
              <a:buFont typeface="Wingdings" pitchFamily="2" charset="2"/>
              <a:buChar char="v"/>
            </a:pPr>
            <a:endParaRPr lang="en-SG" sz="1400" b="1" dirty="0"/>
          </a:p>
          <a:p>
            <a:pPr algn="just">
              <a:buFont typeface="Wingdings" pitchFamily="2" charset="2"/>
              <a:buChar char="v"/>
            </a:pPr>
            <a:r>
              <a:rPr lang="en-SG" sz="1400" b="1" dirty="0">
                <a:solidFill>
                  <a:srgbClr val="FF0000"/>
                </a:solidFill>
              </a:rPr>
              <a:t> Safe Motherhood: </a:t>
            </a:r>
            <a:r>
              <a:rPr lang="en-US" sz="1400" b="1" dirty="0"/>
              <a:t>In 2023, 49,883 women received Ante Natal Care (ANC) services. Seventy percent of them (34235) made at least 4 Ante Natal Care (ANC) visits. </a:t>
            </a:r>
          </a:p>
          <a:p>
            <a:pPr algn="just">
              <a:buFont typeface="Wingdings" pitchFamily="2" charset="2"/>
              <a:buChar char="v"/>
            </a:pPr>
            <a:endParaRPr lang="en-US" sz="1400" b="1" dirty="0"/>
          </a:p>
          <a:p>
            <a:pPr algn="just">
              <a:buFont typeface="Wingdings" pitchFamily="2" charset="2"/>
              <a:buChar char="v"/>
            </a:pPr>
            <a:r>
              <a:rPr lang="en-US" sz="1400" b="1" dirty="0"/>
              <a:t>A total of 46,540 pregnant women received Multi Micro-Nutrient (</a:t>
            </a:r>
            <a:r>
              <a:rPr lang="en-US" sz="1400" b="1" dirty="0" err="1"/>
              <a:t>MMNwhile</a:t>
            </a:r>
            <a:r>
              <a:rPr lang="en-US" sz="1400" b="1" dirty="0"/>
              <a:t> 27,729 received Iron and </a:t>
            </a:r>
            <a:r>
              <a:rPr lang="en-US" sz="1400" b="1" dirty="0" err="1"/>
              <a:t>Folate</a:t>
            </a:r>
            <a:r>
              <a:rPr lang="en-US" sz="1400" b="1" dirty="0"/>
              <a:t> supplements to prevent or address </a:t>
            </a:r>
            <a:r>
              <a:rPr lang="en-US" sz="1400" b="1" dirty="0" err="1"/>
              <a:t>anaemia</a:t>
            </a:r>
            <a:r>
              <a:rPr lang="en-US" sz="1400" b="1" dirty="0"/>
              <a:t>.</a:t>
            </a:r>
          </a:p>
          <a:p>
            <a:pPr algn="just">
              <a:buFont typeface="Wingdings" pitchFamily="2" charset="2"/>
              <a:buChar char="v"/>
            </a:pPr>
            <a:r>
              <a:rPr lang="en-SG" sz="1400" b="1" dirty="0">
                <a:solidFill>
                  <a:srgbClr val="FF0000"/>
                </a:solidFill>
              </a:rPr>
              <a:t>Mother Deliveries Assisted : </a:t>
            </a:r>
            <a:r>
              <a:rPr lang="en-US" sz="1400" dirty="0"/>
              <a:t>I</a:t>
            </a:r>
            <a:r>
              <a:rPr lang="en-US" sz="1400" b="1" dirty="0"/>
              <a:t>n 2023, total of 15,541 deliveries were assisted in the target health facilities, by skilled midwives. </a:t>
            </a:r>
            <a:endParaRPr lang="en-US" sz="1400" b="1" i="1" dirty="0">
              <a:solidFill>
                <a:srgbClr val="FF0000"/>
              </a:solidFill>
            </a:endParaRPr>
          </a:p>
        </p:txBody>
      </p:sp>
      <p:pic>
        <p:nvPicPr>
          <p:cNvPr id="4" name="Content Placeholder 3" descr="images.jpg"/>
          <p:cNvPicPr>
            <a:picLocks noChangeAspect="1"/>
          </p:cNvPicPr>
          <p:nvPr/>
        </p:nvPicPr>
        <p:blipFill>
          <a:blip r:embed="rId2"/>
          <a:stretch>
            <a:fillRect/>
          </a:stretch>
        </p:blipFill>
        <p:spPr>
          <a:xfrm>
            <a:off x="7929586" y="0"/>
            <a:ext cx="1214414" cy="1214422"/>
          </a:xfrm>
          <a:prstGeom prst="rect">
            <a:avLst/>
          </a:prstGeom>
        </p:spPr>
      </p:pic>
      <p:pic>
        <p:nvPicPr>
          <p:cNvPr id="5" name="Picture 4"/>
          <p:cNvPicPr/>
          <p:nvPr/>
        </p:nvPicPr>
        <p:blipFill>
          <a:blip r:embed="rId3"/>
          <a:stretch>
            <a:fillRect/>
          </a:stretch>
        </p:blipFill>
        <p:spPr>
          <a:xfrm>
            <a:off x="5500694" y="3786190"/>
            <a:ext cx="3643306" cy="3071810"/>
          </a:xfrm>
          <a:prstGeom prst="rect">
            <a:avLst/>
          </a:prstGeom>
        </p:spPr>
      </p:pic>
      <p:pic>
        <p:nvPicPr>
          <p:cNvPr id="6" name="Picture 5" descr="ROUTINE IMMUNIZATION 2.jpg"/>
          <p:cNvPicPr/>
          <p:nvPr/>
        </p:nvPicPr>
        <p:blipFill>
          <a:blip r:embed="rId4"/>
          <a:stretch>
            <a:fillRect/>
          </a:stretch>
        </p:blipFill>
        <p:spPr>
          <a:xfrm>
            <a:off x="5429256" y="1142984"/>
            <a:ext cx="3714744" cy="2571768"/>
          </a:xfrm>
          <a:prstGeom prst="rect">
            <a:avLst/>
          </a:prstGeom>
        </p:spPr>
      </p:pic>
      <p:sp>
        <p:nvSpPr>
          <p:cNvPr id="7" name="Cloud 6"/>
          <p:cNvSpPr/>
          <p:nvPr/>
        </p:nvSpPr>
        <p:spPr>
          <a:xfrm>
            <a:off x="6572264" y="3929066"/>
            <a:ext cx="1714512" cy="71438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100" b="1" dirty="0">
                <a:solidFill>
                  <a:srgbClr val="FF0000"/>
                </a:solidFill>
              </a:rPr>
              <a:t>Pregnant Women Counselling</a:t>
            </a:r>
            <a:endParaRPr lang="en-US" sz="1100" b="1" dirty="0">
              <a:solidFill>
                <a:srgbClr val="FF0000"/>
              </a:solidFill>
            </a:endParaRPr>
          </a:p>
        </p:txBody>
      </p:sp>
      <p:sp>
        <p:nvSpPr>
          <p:cNvPr id="10" name="Cloud 9"/>
          <p:cNvSpPr/>
          <p:nvPr/>
        </p:nvSpPr>
        <p:spPr>
          <a:xfrm>
            <a:off x="7429488" y="2857496"/>
            <a:ext cx="1714512" cy="71438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100" b="1" dirty="0">
                <a:solidFill>
                  <a:srgbClr val="FF0000"/>
                </a:solidFill>
              </a:rPr>
              <a:t>Children Immunization</a:t>
            </a:r>
            <a:endParaRPr lang="en-US" sz="1100" b="1"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43900" cy="1143000"/>
          </a:xfrm>
          <a:solidFill>
            <a:srgbClr val="FF0000"/>
          </a:solidFill>
        </p:spPr>
        <p:txBody>
          <a:bodyPr>
            <a:normAutofit/>
          </a:bodyPr>
          <a:lstStyle/>
          <a:p>
            <a:pPr algn="l"/>
            <a:r>
              <a:rPr lang="en-SG" sz="5400" dirty="0">
                <a:solidFill>
                  <a:schemeClr val="bg1"/>
                </a:solidFill>
              </a:rPr>
              <a:t>Continue…</a:t>
            </a:r>
            <a:endParaRPr lang="en-US" sz="5400" dirty="0">
              <a:solidFill>
                <a:schemeClr val="bg1"/>
              </a:solidFill>
            </a:endParaRPr>
          </a:p>
        </p:txBody>
      </p:sp>
      <p:sp>
        <p:nvSpPr>
          <p:cNvPr id="3" name="Content Placeholder 2"/>
          <p:cNvSpPr>
            <a:spLocks noGrp="1"/>
          </p:cNvSpPr>
          <p:nvPr>
            <p:ph idx="1"/>
          </p:nvPr>
        </p:nvSpPr>
        <p:spPr>
          <a:xfrm>
            <a:off x="0" y="1142984"/>
            <a:ext cx="5429256" cy="5715016"/>
          </a:xfrm>
        </p:spPr>
        <p:txBody>
          <a:bodyPr>
            <a:normAutofit/>
          </a:bodyPr>
          <a:lstStyle/>
          <a:p>
            <a:pPr algn="just">
              <a:buFont typeface="Wingdings" pitchFamily="2" charset="2"/>
              <a:buChar char="v"/>
            </a:pPr>
            <a:r>
              <a:rPr lang="en-SG" sz="1400" b="1" dirty="0">
                <a:solidFill>
                  <a:srgbClr val="FF0000"/>
                </a:solidFill>
              </a:rPr>
              <a:t>Nutrition: </a:t>
            </a:r>
            <a:r>
              <a:rPr lang="en-US" sz="1400" b="1" dirty="0"/>
              <a:t>In 2023, the nutrition </a:t>
            </a:r>
            <a:r>
              <a:rPr lang="en-US" sz="1400" b="1" dirty="0" err="1"/>
              <a:t>programme</a:t>
            </a:r>
            <a:r>
              <a:rPr lang="en-US" sz="1400" b="1" dirty="0"/>
              <a:t> screened a total of </a:t>
            </a:r>
            <a:r>
              <a:rPr lang="en-US" sz="1400" b="1" dirty="0">
                <a:solidFill>
                  <a:srgbClr val="FF0000"/>
                </a:solidFill>
              </a:rPr>
              <a:t>109,076 children under 5 years </a:t>
            </a:r>
            <a:r>
              <a:rPr lang="en-US" sz="1400" b="1" dirty="0"/>
              <a:t>of age to monitor their growth. Out of that number, 21,306 (19.5%) were classified as having Moderate Acute Malnutrition (MAM) and 4,969 (4.5%) with severe acute malnutrition (SAM) which brings the GAM rate to 24%.In addition to that, 37 children were identified as having oedema.</a:t>
            </a:r>
          </a:p>
          <a:p>
            <a:pPr algn="just">
              <a:buFont typeface="Wingdings" pitchFamily="2" charset="2"/>
              <a:buChar char="v"/>
            </a:pPr>
            <a:r>
              <a:rPr lang="en-US" sz="1400" b="1" dirty="0">
                <a:solidFill>
                  <a:srgbClr val="FF0000"/>
                </a:solidFill>
              </a:rPr>
              <a:t>Infant young child feeding promotions (IYCF): </a:t>
            </a:r>
            <a:r>
              <a:rPr lang="en-US" sz="1400" b="1" dirty="0"/>
              <a:t>In 2023, total of 48,512 Pregnant and lactating mothers received individual sessions on breastfeeding, supplementary feeding from age 6-23 months, feeding the sick child, and weaning practices. </a:t>
            </a:r>
          </a:p>
          <a:p>
            <a:pPr algn="just">
              <a:buFont typeface="Wingdings" pitchFamily="2" charset="2"/>
              <a:buChar char="v"/>
            </a:pPr>
            <a:endParaRPr lang="en-US" sz="1400" b="1" dirty="0"/>
          </a:p>
          <a:p>
            <a:pPr algn="just">
              <a:buFont typeface="Wingdings" pitchFamily="2" charset="2"/>
              <a:buChar char="v"/>
            </a:pPr>
            <a:r>
              <a:rPr lang="en-US" sz="1400" b="1" dirty="0"/>
              <a:t>Group promotion sessions attracted</a:t>
            </a:r>
            <a:r>
              <a:rPr lang="en-US" sz="1400" b="1" dirty="0">
                <a:solidFill>
                  <a:srgbClr val="FF0000"/>
                </a:solidFill>
              </a:rPr>
              <a:t> 64,412 (35,426 female &amp;28,985 male) participants. </a:t>
            </a:r>
          </a:p>
          <a:p>
            <a:pPr algn="just">
              <a:buFont typeface="Wingdings" pitchFamily="2" charset="2"/>
              <a:buChar char="v"/>
            </a:pPr>
            <a:endParaRPr lang="en-US" sz="1400" b="1" dirty="0"/>
          </a:p>
          <a:p>
            <a:pPr algn="just">
              <a:buFont typeface="Wingdings" pitchFamily="2" charset="2"/>
              <a:buChar char="v"/>
            </a:pPr>
            <a:r>
              <a:rPr lang="en-US" sz="1400" b="1" dirty="0"/>
              <a:t>SRCS-Somaliland Nutrition with collaboration of WFP provided, 18,183 children received Vitamin A. Further </a:t>
            </a:r>
            <a:r>
              <a:rPr lang="en-US" sz="1400" b="1" dirty="0">
                <a:solidFill>
                  <a:srgbClr val="FF0000"/>
                </a:solidFill>
              </a:rPr>
              <a:t>9,062</a:t>
            </a:r>
            <a:r>
              <a:rPr lang="en-US" sz="1400" b="1" dirty="0"/>
              <a:t> were given zinc as a complimentary treatment for </a:t>
            </a:r>
            <a:r>
              <a:rPr lang="en-US" sz="1400" b="1" dirty="0" err="1"/>
              <a:t>diarrhoea</a:t>
            </a:r>
            <a:r>
              <a:rPr lang="en-US" sz="1400" b="1" dirty="0"/>
              <a:t>, while </a:t>
            </a:r>
            <a:r>
              <a:rPr lang="en-US" sz="1400" b="1" dirty="0">
                <a:solidFill>
                  <a:srgbClr val="FF0000"/>
                </a:solidFill>
              </a:rPr>
              <a:t>18,736</a:t>
            </a:r>
            <a:r>
              <a:rPr lang="en-US" sz="1400" b="1" dirty="0"/>
              <a:t> were deformed to prevent intestinal worm infestation.</a:t>
            </a:r>
          </a:p>
          <a:p>
            <a:pPr algn="just">
              <a:buFont typeface="Wingdings" pitchFamily="2" charset="2"/>
              <a:buChar char="v"/>
            </a:pPr>
            <a:endParaRPr lang="en-US" sz="1400" b="1" dirty="0"/>
          </a:p>
          <a:p>
            <a:pPr algn="just">
              <a:buFont typeface="Wingdings" pitchFamily="2" charset="2"/>
              <a:buChar char="v"/>
            </a:pPr>
            <a:r>
              <a:rPr lang="en-US" sz="1400" b="1" dirty="0"/>
              <a:t>In 2023 SRCS-Somaliland identified total of </a:t>
            </a:r>
            <a:r>
              <a:rPr lang="en-US" sz="1400" b="1" dirty="0">
                <a:solidFill>
                  <a:srgbClr val="FF0000"/>
                </a:solidFill>
              </a:rPr>
              <a:t>2143 Alerts from the NYSS platform.</a:t>
            </a:r>
          </a:p>
        </p:txBody>
      </p:sp>
      <p:pic>
        <p:nvPicPr>
          <p:cNvPr id="4" name="Content Placeholder 3" descr="images.jpg"/>
          <p:cNvPicPr>
            <a:picLocks noChangeAspect="1"/>
          </p:cNvPicPr>
          <p:nvPr/>
        </p:nvPicPr>
        <p:blipFill>
          <a:blip r:embed="rId2"/>
          <a:stretch>
            <a:fillRect/>
          </a:stretch>
        </p:blipFill>
        <p:spPr>
          <a:xfrm>
            <a:off x="7929586" y="0"/>
            <a:ext cx="1214414" cy="1214422"/>
          </a:xfrm>
          <a:prstGeom prst="rect">
            <a:avLst/>
          </a:prstGeom>
        </p:spPr>
      </p:pic>
      <p:pic>
        <p:nvPicPr>
          <p:cNvPr id="5" name="Picture 4"/>
          <p:cNvPicPr/>
          <p:nvPr/>
        </p:nvPicPr>
        <p:blipFill>
          <a:blip r:embed="rId3"/>
          <a:stretch>
            <a:fillRect/>
          </a:stretch>
        </p:blipFill>
        <p:spPr>
          <a:xfrm>
            <a:off x="5500694" y="3786190"/>
            <a:ext cx="3643306" cy="3071810"/>
          </a:xfrm>
          <a:prstGeom prst="rect">
            <a:avLst/>
          </a:prstGeom>
        </p:spPr>
      </p:pic>
      <p:pic>
        <p:nvPicPr>
          <p:cNvPr id="6" name="Picture 5" descr="ROUTINE IMMUNIZATION 2.jpg"/>
          <p:cNvPicPr/>
          <p:nvPr/>
        </p:nvPicPr>
        <p:blipFill>
          <a:blip r:embed="rId4"/>
          <a:stretch>
            <a:fillRect/>
          </a:stretch>
        </p:blipFill>
        <p:spPr>
          <a:xfrm>
            <a:off x="5500694" y="1214422"/>
            <a:ext cx="3643306" cy="2571768"/>
          </a:xfrm>
          <a:prstGeom prst="rect">
            <a:avLst/>
          </a:prstGeom>
        </p:spPr>
      </p:pic>
      <p:sp>
        <p:nvSpPr>
          <p:cNvPr id="7" name="Cloud 6"/>
          <p:cNvSpPr/>
          <p:nvPr/>
        </p:nvSpPr>
        <p:spPr>
          <a:xfrm>
            <a:off x="6572264" y="3929066"/>
            <a:ext cx="1714512" cy="71438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100" b="1" dirty="0">
                <a:solidFill>
                  <a:srgbClr val="FF0000"/>
                </a:solidFill>
              </a:rPr>
              <a:t>Pregnant Women Counselling</a:t>
            </a:r>
            <a:endParaRPr lang="en-US" sz="1100" b="1" dirty="0">
              <a:solidFill>
                <a:srgbClr val="FF0000"/>
              </a:solidFill>
            </a:endParaRPr>
          </a:p>
        </p:txBody>
      </p:sp>
      <p:sp>
        <p:nvSpPr>
          <p:cNvPr id="10" name="Cloud 9"/>
          <p:cNvSpPr/>
          <p:nvPr/>
        </p:nvSpPr>
        <p:spPr>
          <a:xfrm>
            <a:off x="7429488" y="2857496"/>
            <a:ext cx="1714512" cy="71438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100" b="1" dirty="0">
                <a:solidFill>
                  <a:srgbClr val="FF0000"/>
                </a:solidFill>
              </a:rPr>
              <a:t>Children Immunization</a:t>
            </a:r>
            <a:endParaRPr lang="en-US" sz="1100" b="1" dirty="0">
              <a:solidFill>
                <a:srgbClr val="FF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794</TotalTime>
  <Words>2189</Words>
  <Application>Microsoft Office PowerPoint</Application>
  <PresentationFormat>On-screen Show (4:3)</PresentationFormat>
  <Paragraphs>233</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Book Antiqua</vt:lpstr>
      <vt:lpstr>Calibri</vt:lpstr>
      <vt:lpstr>Open Sans</vt:lpstr>
      <vt:lpstr>Times New Roman</vt:lpstr>
      <vt:lpstr>Wingdings</vt:lpstr>
      <vt:lpstr>Office Theme</vt:lpstr>
      <vt:lpstr> SRCS-SOMALILAND PROJECTS/PROGRAMMES In 2023 </vt:lpstr>
      <vt:lpstr>Contents...</vt:lpstr>
      <vt:lpstr>Overview of SRCS-Somaliland</vt:lpstr>
      <vt:lpstr>List of Active Programmes/ Projects and the Supported Partner in 2023</vt:lpstr>
      <vt:lpstr>Continue…</vt:lpstr>
      <vt:lpstr>Total Income and Expense Per Programme/Project</vt:lpstr>
      <vt:lpstr> Programme Project Update  Health Department ( Year In Numbers) </vt:lpstr>
      <vt:lpstr>Continue…</vt:lpstr>
      <vt:lpstr>Continue…</vt:lpstr>
      <vt:lpstr>Continue…</vt:lpstr>
      <vt:lpstr>Disaster Risk Management Department (Year in Numbers)</vt:lpstr>
      <vt:lpstr>Continue…</vt:lpstr>
      <vt:lpstr>Resilience Department</vt:lpstr>
      <vt:lpstr>RFL &amp; Communication</vt:lpstr>
      <vt:lpstr>National Society Development (NSD)</vt:lpstr>
      <vt:lpstr>Tree Plantation and Care Initiatives</vt:lpstr>
      <vt:lpstr>National Society Development (NSD)</vt:lpstr>
      <vt:lpstr>Continue…</vt:lpstr>
      <vt:lpstr>SRCS-Somaliland 2023 Milestones</vt:lpstr>
      <vt:lpstr>Country Update</vt:lpstr>
      <vt:lpstr>Challenges, Gaps and Needs </vt:lpstr>
      <vt:lpstr>Challenges, Gaps and Needs </vt:lpstr>
      <vt:lpstr>Recommendations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SRCS-SOMALILAND PROJECTS/PROGRAMMES UPDATE 2023</dc:title>
  <dc:creator>Admin</dc:creator>
  <cp:lastModifiedBy>RROps Hargeisa</cp:lastModifiedBy>
  <cp:revision>39</cp:revision>
  <dcterms:created xsi:type="dcterms:W3CDTF">2024-06-01T06:18:42Z</dcterms:created>
  <dcterms:modified xsi:type="dcterms:W3CDTF">2024-06-02T08:51:54Z</dcterms:modified>
</cp:coreProperties>
</file>